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3283" y="114198"/>
            <a:ext cx="8337433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E02D2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E02D2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E02D2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31645" y="260653"/>
            <a:ext cx="6448145" cy="6448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598522" y="6165303"/>
            <a:ext cx="138430" cy="80010"/>
          </a:xfrm>
          <a:custGeom>
            <a:avLst/>
            <a:gdLst/>
            <a:ahLst/>
            <a:cxnLst/>
            <a:rect l="l" t="t" r="r" b="b"/>
            <a:pathLst>
              <a:path w="138429" h="80010">
                <a:moveTo>
                  <a:pt x="122872" y="0"/>
                </a:moveTo>
                <a:lnTo>
                  <a:pt x="115227" y="0"/>
                </a:lnTo>
                <a:lnTo>
                  <a:pt x="84648" y="1789"/>
                </a:lnTo>
                <a:lnTo>
                  <a:pt x="55122" y="7016"/>
                </a:lnTo>
                <a:lnTo>
                  <a:pt x="26842" y="15471"/>
                </a:lnTo>
                <a:lnTo>
                  <a:pt x="0" y="26943"/>
                </a:lnTo>
                <a:lnTo>
                  <a:pt x="126" y="27226"/>
                </a:lnTo>
                <a:lnTo>
                  <a:pt x="215" y="27357"/>
                </a:lnTo>
                <a:lnTo>
                  <a:pt x="97866" y="79745"/>
                </a:lnTo>
                <a:lnTo>
                  <a:pt x="137896" y="1009"/>
                </a:lnTo>
                <a:lnTo>
                  <a:pt x="130428" y="364"/>
                </a:lnTo>
                <a:lnTo>
                  <a:pt x="12287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844813" y="6261286"/>
            <a:ext cx="124460" cy="153035"/>
          </a:xfrm>
          <a:custGeom>
            <a:avLst/>
            <a:gdLst/>
            <a:ahLst/>
            <a:cxnLst/>
            <a:rect l="l" t="t" r="r" b="b"/>
            <a:pathLst>
              <a:path w="124459" h="153035">
                <a:moveTo>
                  <a:pt x="70484" y="0"/>
                </a:moveTo>
                <a:lnTo>
                  <a:pt x="68643" y="1709"/>
                </a:lnTo>
                <a:lnTo>
                  <a:pt x="66611" y="3239"/>
                </a:lnTo>
                <a:lnTo>
                  <a:pt x="48158" y="13930"/>
                </a:lnTo>
                <a:lnTo>
                  <a:pt x="0" y="141831"/>
                </a:lnTo>
                <a:lnTo>
                  <a:pt x="12255" y="152579"/>
                </a:lnTo>
                <a:lnTo>
                  <a:pt x="106451" y="117374"/>
                </a:lnTo>
                <a:lnTo>
                  <a:pt x="111975" y="115154"/>
                </a:lnTo>
                <a:lnTo>
                  <a:pt x="117932" y="113784"/>
                </a:lnTo>
                <a:lnTo>
                  <a:pt x="124117" y="113292"/>
                </a:lnTo>
                <a:lnTo>
                  <a:pt x="115844" y="82238"/>
                </a:lnTo>
                <a:lnTo>
                  <a:pt x="103978" y="52839"/>
                </a:lnTo>
                <a:lnTo>
                  <a:pt x="88773" y="25343"/>
                </a:lnTo>
                <a:lnTo>
                  <a:pt x="7048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873058" y="6430612"/>
            <a:ext cx="100965" cy="176530"/>
          </a:xfrm>
          <a:custGeom>
            <a:avLst/>
            <a:gdLst/>
            <a:ahLst/>
            <a:cxnLst/>
            <a:rect l="l" t="t" r="r" b="b"/>
            <a:pathLst>
              <a:path w="100965" h="176529">
                <a:moveTo>
                  <a:pt x="100952" y="0"/>
                </a:moveTo>
                <a:lnTo>
                  <a:pt x="29375" y="26747"/>
                </a:lnTo>
                <a:lnTo>
                  <a:pt x="30403" y="29391"/>
                </a:lnTo>
                <a:lnTo>
                  <a:pt x="30962" y="30947"/>
                </a:lnTo>
                <a:lnTo>
                  <a:pt x="32887" y="38210"/>
                </a:lnTo>
                <a:lnTo>
                  <a:pt x="33512" y="45623"/>
                </a:lnTo>
                <a:lnTo>
                  <a:pt x="32769" y="53057"/>
                </a:lnTo>
                <a:lnTo>
                  <a:pt x="30594" y="60385"/>
                </a:lnTo>
                <a:lnTo>
                  <a:pt x="0" y="136626"/>
                </a:lnTo>
                <a:lnTo>
                  <a:pt x="28740" y="175978"/>
                </a:lnTo>
                <a:lnTo>
                  <a:pt x="57723" y="139669"/>
                </a:lnTo>
                <a:lnTo>
                  <a:pt x="79967" y="98488"/>
                </a:lnTo>
                <a:lnTo>
                  <a:pt x="94621" y="53266"/>
                </a:lnTo>
                <a:lnTo>
                  <a:pt x="100837" y="4831"/>
                </a:lnTo>
                <a:lnTo>
                  <a:pt x="10095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8675598" y="6613331"/>
            <a:ext cx="190500" cy="74295"/>
          </a:xfrm>
          <a:custGeom>
            <a:avLst/>
            <a:gdLst/>
            <a:ahLst/>
            <a:cxnLst/>
            <a:rect l="l" t="t" r="r" b="b"/>
            <a:pathLst>
              <a:path w="190500" h="74295">
                <a:moveTo>
                  <a:pt x="172338" y="0"/>
                </a:moveTo>
                <a:lnTo>
                  <a:pt x="166357" y="4380"/>
                </a:lnTo>
                <a:lnTo>
                  <a:pt x="159194" y="7139"/>
                </a:lnTo>
                <a:lnTo>
                  <a:pt x="82321" y="13200"/>
                </a:lnTo>
                <a:lnTo>
                  <a:pt x="0" y="71109"/>
                </a:lnTo>
                <a:lnTo>
                  <a:pt x="9393" y="72326"/>
                </a:lnTo>
                <a:lnTo>
                  <a:pt x="18884" y="73214"/>
                </a:lnTo>
                <a:lnTo>
                  <a:pt x="28471" y="73758"/>
                </a:lnTo>
                <a:lnTo>
                  <a:pt x="38150" y="73943"/>
                </a:lnTo>
                <a:lnTo>
                  <a:pt x="79892" y="70596"/>
                </a:lnTo>
                <a:lnTo>
                  <a:pt x="119511" y="60911"/>
                </a:lnTo>
                <a:lnTo>
                  <a:pt x="156499" y="45421"/>
                </a:lnTo>
                <a:lnTo>
                  <a:pt x="190347" y="24660"/>
                </a:lnTo>
                <a:lnTo>
                  <a:pt x="17233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504173" y="6503945"/>
            <a:ext cx="203835" cy="167640"/>
          </a:xfrm>
          <a:custGeom>
            <a:avLst/>
            <a:gdLst/>
            <a:ahLst/>
            <a:cxnLst/>
            <a:rect l="l" t="t" r="r" b="b"/>
            <a:pathLst>
              <a:path w="203834" h="167640">
                <a:moveTo>
                  <a:pt x="61315" y="0"/>
                </a:moveTo>
                <a:lnTo>
                  <a:pt x="7874" y="71061"/>
                </a:lnTo>
                <a:lnTo>
                  <a:pt x="4152" y="74416"/>
                </a:lnTo>
                <a:lnTo>
                  <a:pt x="0" y="77015"/>
                </a:lnTo>
                <a:lnTo>
                  <a:pt x="24523" y="105784"/>
                </a:lnTo>
                <a:lnTo>
                  <a:pt x="52900" y="130725"/>
                </a:lnTo>
                <a:lnTo>
                  <a:pt x="84694" y="151371"/>
                </a:lnTo>
                <a:lnTo>
                  <a:pt x="119468" y="167256"/>
                </a:lnTo>
                <a:lnTo>
                  <a:pt x="203695" y="108013"/>
                </a:lnTo>
                <a:lnTo>
                  <a:pt x="165646" y="82730"/>
                </a:lnTo>
                <a:lnTo>
                  <a:pt x="6131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725674" y="6295151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116331" y="0"/>
                </a:moveTo>
                <a:lnTo>
                  <a:pt x="18630" y="21559"/>
                </a:lnTo>
                <a:lnTo>
                  <a:pt x="0" y="64625"/>
                </a:lnTo>
                <a:lnTo>
                  <a:pt x="81152" y="80459"/>
                </a:lnTo>
                <a:lnTo>
                  <a:pt x="83337" y="81147"/>
                </a:lnTo>
                <a:lnTo>
                  <a:pt x="85471" y="81956"/>
                </a:lnTo>
                <a:lnTo>
                  <a:pt x="116331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8710803" y="6398394"/>
            <a:ext cx="155575" cy="188595"/>
          </a:xfrm>
          <a:custGeom>
            <a:avLst/>
            <a:gdLst/>
            <a:ahLst/>
            <a:cxnLst/>
            <a:rect l="l" t="t" r="r" b="b"/>
            <a:pathLst>
              <a:path w="155575" h="188595">
                <a:moveTo>
                  <a:pt x="0" y="0"/>
                </a:moveTo>
                <a:lnTo>
                  <a:pt x="24371" y="149768"/>
                </a:lnTo>
                <a:lnTo>
                  <a:pt x="32854" y="188386"/>
                </a:lnTo>
                <a:lnTo>
                  <a:pt x="113118" y="182045"/>
                </a:lnTo>
                <a:lnTo>
                  <a:pt x="155143" y="77388"/>
                </a:lnTo>
                <a:lnTo>
                  <a:pt x="86004" y="16776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8454301" y="6447964"/>
            <a:ext cx="78740" cy="99060"/>
          </a:xfrm>
          <a:custGeom>
            <a:avLst/>
            <a:gdLst/>
            <a:ahLst/>
            <a:cxnLst/>
            <a:rect l="l" t="t" r="r" b="b"/>
            <a:pathLst>
              <a:path w="78740" h="99059">
                <a:moveTo>
                  <a:pt x="0" y="0"/>
                </a:moveTo>
                <a:lnTo>
                  <a:pt x="3471" y="26065"/>
                </a:lnTo>
                <a:lnTo>
                  <a:pt x="9436" y="51249"/>
                </a:lnTo>
                <a:lnTo>
                  <a:pt x="17762" y="75428"/>
                </a:lnTo>
                <a:lnTo>
                  <a:pt x="28321" y="98474"/>
                </a:lnTo>
                <a:lnTo>
                  <a:pt x="78168" y="3219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8727617" y="6173440"/>
            <a:ext cx="165100" cy="108585"/>
          </a:xfrm>
          <a:custGeom>
            <a:avLst/>
            <a:gdLst/>
            <a:ahLst/>
            <a:cxnLst/>
            <a:rect l="l" t="t" r="r" b="b"/>
            <a:pathLst>
              <a:path w="165100" h="108585">
                <a:moveTo>
                  <a:pt x="50825" y="0"/>
                </a:moveTo>
                <a:lnTo>
                  <a:pt x="0" y="88378"/>
                </a:lnTo>
                <a:lnTo>
                  <a:pt x="5846" y="92238"/>
                </a:lnTo>
                <a:lnTo>
                  <a:pt x="10821" y="96919"/>
                </a:lnTo>
                <a:lnTo>
                  <a:pt x="14885" y="102288"/>
                </a:lnTo>
                <a:lnTo>
                  <a:pt x="17995" y="108207"/>
                </a:lnTo>
                <a:lnTo>
                  <a:pt x="128676" y="83789"/>
                </a:lnTo>
                <a:lnTo>
                  <a:pt x="164642" y="62972"/>
                </a:lnTo>
                <a:lnTo>
                  <a:pt x="139643" y="42113"/>
                </a:lnTo>
                <a:lnTo>
                  <a:pt x="112153" y="24467"/>
                </a:lnTo>
                <a:lnTo>
                  <a:pt x="82453" y="10330"/>
                </a:lnTo>
                <a:lnTo>
                  <a:pt x="5082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8593188" y="6432291"/>
            <a:ext cx="102235" cy="122555"/>
          </a:xfrm>
          <a:custGeom>
            <a:avLst/>
            <a:gdLst/>
            <a:ahLst/>
            <a:cxnLst/>
            <a:rect l="l" t="t" r="r" b="b"/>
            <a:pathLst>
              <a:path w="102234" h="122554">
                <a:moveTo>
                  <a:pt x="81940" y="0"/>
                </a:moveTo>
                <a:lnTo>
                  <a:pt x="0" y="41652"/>
                </a:lnTo>
                <a:lnTo>
                  <a:pt x="101853" y="122431"/>
                </a:lnTo>
                <a:lnTo>
                  <a:pt x="8194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8605507" y="6242517"/>
            <a:ext cx="102870" cy="179705"/>
          </a:xfrm>
          <a:custGeom>
            <a:avLst/>
            <a:gdLst/>
            <a:ahLst/>
            <a:cxnLst/>
            <a:rect l="l" t="t" r="r" b="b"/>
            <a:pathLst>
              <a:path w="102870" h="179704">
                <a:moveTo>
                  <a:pt x="0" y="0"/>
                </a:moveTo>
                <a:lnTo>
                  <a:pt x="0" y="179467"/>
                </a:lnTo>
                <a:lnTo>
                  <a:pt x="62750" y="147576"/>
                </a:lnTo>
                <a:lnTo>
                  <a:pt x="102742" y="55118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8455076" y="6217074"/>
            <a:ext cx="103505" cy="222250"/>
          </a:xfrm>
          <a:custGeom>
            <a:avLst/>
            <a:gdLst/>
            <a:ahLst/>
            <a:cxnLst/>
            <a:rect l="l" t="t" r="r" b="b"/>
            <a:pathLst>
              <a:path w="103504" h="222250">
                <a:moveTo>
                  <a:pt x="102997" y="0"/>
                </a:moveTo>
                <a:lnTo>
                  <a:pt x="64366" y="35508"/>
                </a:lnTo>
                <a:lnTo>
                  <a:pt x="33520" y="78124"/>
                </a:lnTo>
                <a:lnTo>
                  <a:pt x="11662" y="126626"/>
                </a:lnTo>
                <a:lnTo>
                  <a:pt x="0" y="179797"/>
                </a:lnTo>
                <a:lnTo>
                  <a:pt x="102997" y="222229"/>
                </a:lnTo>
                <a:lnTo>
                  <a:pt x="10299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4355972" y="6258477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5" h="432434">
                <a:moveTo>
                  <a:pt x="216026" y="0"/>
                </a:moveTo>
                <a:lnTo>
                  <a:pt x="166495" y="5705"/>
                </a:lnTo>
                <a:lnTo>
                  <a:pt x="121025" y="21956"/>
                </a:lnTo>
                <a:lnTo>
                  <a:pt x="80915" y="47457"/>
                </a:lnTo>
                <a:lnTo>
                  <a:pt x="47460" y="80911"/>
                </a:lnTo>
                <a:lnTo>
                  <a:pt x="21958" y="121021"/>
                </a:lnTo>
                <a:lnTo>
                  <a:pt x="5705" y="166491"/>
                </a:lnTo>
                <a:lnTo>
                  <a:pt x="0" y="216023"/>
                </a:lnTo>
                <a:lnTo>
                  <a:pt x="5705" y="265555"/>
                </a:lnTo>
                <a:lnTo>
                  <a:pt x="21958" y="311025"/>
                </a:lnTo>
                <a:lnTo>
                  <a:pt x="47460" y="351135"/>
                </a:lnTo>
                <a:lnTo>
                  <a:pt x="80915" y="384589"/>
                </a:lnTo>
                <a:lnTo>
                  <a:pt x="121025" y="410090"/>
                </a:lnTo>
                <a:lnTo>
                  <a:pt x="166495" y="426342"/>
                </a:lnTo>
                <a:lnTo>
                  <a:pt x="216026" y="432047"/>
                </a:lnTo>
                <a:lnTo>
                  <a:pt x="265558" y="426342"/>
                </a:lnTo>
                <a:lnTo>
                  <a:pt x="311028" y="410090"/>
                </a:lnTo>
                <a:lnTo>
                  <a:pt x="351138" y="384589"/>
                </a:lnTo>
                <a:lnTo>
                  <a:pt x="384593" y="351135"/>
                </a:lnTo>
                <a:lnTo>
                  <a:pt x="410095" y="311025"/>
                </a:lnTo>
                <a:lnTo>
                  <a:pt x="426348" y="265555"/>
                </a:lnTo>
                <a:lnTo>
                  <a:pt x="432053" y="216023"/>
                </a:lnTo>
                <a:lnTo>
                  <a:pt x="426348" y="166491"/>
                </a:lnTo>
                <a:lnTo>
                  <a:pt x="410095" y="121021"/>
                </a:lnTo>
                <a:lnTo>
                  <a:pt x="384593" y="80911"/>
                </a:lnTo>
                <a:lnTo>
                  <a:pt x="351138" y="47457"/>
                </a:lnTo>
                <a:lnTo>
                  <a:pt x="311028" y="21956"/>
                </a:lnTo>
                <a:lnTo>
                  <a:pt x="265558" y="5705"/>
                </a:lnTo>
                <a:lnTo>
                  <a:pt x="21602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7860" y="104139"/>
            <a:ext cx="1177290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E02D2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5512" y="2997200"/>
            <a:ext cx="5977255" cy="360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fXqc-yyoVKg" TargetMode="External"/><Relationship Id="rId3" Type="http://schemas.openxmlformats.org/officeDocument/2006/relationships/hyperlink" Target="http://youtu.be/15idnfuyqXs" TargetMode="External"/><Relationship Id="rId4" Type="http://schemas.openxmlformats.org/officeDocument/2006/relationships/image" Target="../media/image40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hyperlink" Target="http://www.youtube.com/watch?v=lYkFYdLTTw8" TargetMode="Externa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Relationship Id="rId4" Type="http://schemas.openxmlformats.org/officeDocument/2006/relationships/image" Target="../media/image57.jpg"/><Relationship Id="rId5" Type="http://schemas.openxmlformats.org/officeDocument/2006/relationships/image" Target="../media/image58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image" Target="../media/image62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onmisesinstitute-europe.org/" TargetMode="External"/><Relationship Id="rId3" Type="http://schemas.openxmlformats.org/officeDocument/2006/relationships/hyperlink" Target="http://www.cato.org/" TargetMode="External"/><Relationship Id="rId4" Type="http://schemas.openxmlformats.org/officeDocument/2006/relationships/hyperlink" Target="http://www.iea.org.uk/" TargetMode="External"/><Relationship Id="rId5" Type="http://schemas.openxmlformats.org/officeDocument/2006/relationships/hyperlink" Target="http://www.juandemariana.org/" TargetMode="External"/><Relationship Id="rId6" Type="http://schemas.openxmlformats.org/officeDocument/2006/relationships/hyperlink" Target="http://www.libertyfund.org/" TargetMode="External"/><Relationship Id="rId7" Type="http://schemas.openxmlformats.org/officeDocument/2006/relationships/hyperlink" Target="http://www.heritage.org/" TargetMode="External"/><Relationship Id="rId8" Type="http://schemas.openxmlformats.org/officeDocument/2006/relationships/hyperlink" Target="http://www.ufm.edu/" TargetMode="External"/><Relationship Id="rId9" Type="http://schemas.openxmlformats.org/officeDocument/2006/relationships/hyperlink" Target="http://www.acton.org/" TargetMode="External"/><Relationship Id="rId10" Type="http://schemas.openxmlformats.org/officeDocument/2006/relationships/hyperlink" Target="http://www.timbro.se/" TargetMode="External"/><Relationship Id="rId11" Type="http://schemas.openxmlformats.org/officeDocument/2006/relationships/hyperlink" Target="http://www.austriancenter.com/" TargetMode="External"/><Relationship Id="rId12" Type="http://schemas.openxmlformats.org/officeDocument/2006/relationships/hyperlink" Target="http://www.montpelerin.org/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9530" y="266547"/>
            <a:ext cx="137160" cy="79375"/>
          </a:xfrm>
          <a:custGeom>
            <a:avLst/>
            <a:gdLst/>
            <a:ahLst/>
            <a:cxnLst/>
            <a:rect l="l" t="t" r="r" b="b"/>
            <a:pathLst>
              <a:path w="137160" h="79375">
                <a:moveTo>
                  <a:pt x="122085" y="0"/>
                </a:moveTo>
                <a:lnTo>
                  <a:pt x="114490" y="0"/>
                </a:lnTo>
                <a:lnTo>
                  <a:pt x="84112" y="1777"/>
                </a:lnTo>
                <a:lnTo>
                  <a:pt x="54773" y="6973"/>
                </a:lnTo>
                <a:lnTo>
                  <a:pt x="26670" y="15382"/>
                </a:lnTo>
                <a:lnTo>
                  <a:pt x="0" y="26796"/>
                </a:lnTo>
                <a:lnTo>
                  <a:pt x="215" y="27216"/>
                </a:lnTo>
                <a:lnTo>
                  <a:pt x="97243" y="79324"/>
                </a:lnTo>
                <a:lnTo>
                  <a:pt x="137033" y="1003"/>
                </a:lnTo>
                <a:lnTo>
                  <a:pt x="129590" y="355"/>
                </a:lnTo>
                <a:lnTo>
                  <a:pt x="12208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94246" y="362026"/>
            <a:ext cx="123825" cy="152400"/>
          </a:xfrm>
          <a:custGeom>
            <a:avLst/>
            <a:gdLst/>
            <a:ahLst/>
            <a:cxnLst/>
            <a:rect l="l" t="t" r="r" b="b"/>
            <a:pathLst>
              <a:path w="123825" h="152400">
                <a:moveTo>
                  <a:pt x="70027" y="0"/>
                </a:moveTo>
                <a:lnTo>
                  <a:pt x="68199" y="1701"/>
                </a:lnTo>
                <a:lnTo>
                  <a:pt x="66192" y="3225"/>
                </a:lnTo>
                <a:lnTo>
                  <a:pt x="47853" y="13855"/>
                </a:lnTo>
                <a:lnTo>
                  <a:pt x="0" y="141084"/>
                </a:lnTo>
                <a:lnTo>
                  <a:pt x="12179" y="151777"/>
                </a:lnTo>
                <a:lnTo>
                  <a:pt x="105765" y="116751"/>
                </a:lnTo>
                <a:lnTo>
                  <a:pt x="111264" y="114554"/>
                </a:lnTo>
                <a:lnTo>
                  <a:pt x="117170" y="113195"/>
                </a:lnTo>
                <a:lnTo>
                  <a:pt x="123329" y="112699"/>
                </a:lnTo>
                <a:lnTo>
                  <a:pt x="115112" y="81808"/>
                </a:lnTo>
                <a:lnTo>
                  <a:pt x="103317" y="52563"/>
                </a:lnTo>
                <a:lnTo>
                  <a:pt x="88203" y="25212"/>
                </a:lnTo>
                <a:lnTo>
                  <a:pt x="7002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22313" y="530466"/>
            <a:ext cx="100330" cy="175260"/>
          </a:xfrm>
          <a:custGeom>
            <a:avLst/>
            <a:gdLst/>
            <a:ahLst/>
            <a:cxnLst/>
            <a:rect l="l" t="t" r="r" b="b"/>
            <a:pathLst>
              <a:path w="100329" h="175259">
                <a:moveTo>
                  <a:pt x="100304" y="0"/>
                </a:moveTo>
                <a:lnTo>
                  <a:pt x="29184" y="26606"/>
                </a:lnTo>
                <a:lnTo>
                  <a:pt x="30200" y="29235"/>
                </a:lnTo>
                <a:lnTo>
                  <a:pt x="30759" y="30784"/>
                </a:lnTo>
                <a:lnTo>
                  <a:pt x="32675" y="38009"/>
                </a:lnTo>
                <a:lnTo>
                  <a:pt x="33294" y="45385"/>
                </a:lnTo>
                <a:lnTo>
                  <a:pt x="32554" y="52782"/>
                </a:lnTo>
                <a:lnTo>
                  <a:pt x="30391" y="60071"/>
                </a:lnTo>
                <a:lnTo>
                  <a:pt x="0" y="135902"/>
                </a:lnTo>
                <a:lnTo>
                  <a:pt x="28536" y="175056"/>
                </a:lnTo>
                <a:lnTo>
                  <a:pt x="57343" y="138937"/>
                </a:lnTo>
                <a:lnTo>
                  <a:pt x="79446" y="97972"/>
                </a:lnTo>
                <a:lnTo>
                  <a:pt x="94007" y="52986"/>
                </a:lnTo>
                <a:lnTo>
                  <a:pt x="100190" y="4800"/>
                </a:lnTo>
                <a:lnTo>
                  <a:pt x="10030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26111" y="712228"/>
            <a:ext cx="189230" cy="73660"/>
          </a:xfrm>
          <a:custGeom>
            <a:avLst/>
            <a:gdLst/>
            <a:ahLst/>
            <a:cxnLst/>
            <a:rect l="l" t="t" r="r" b="b"/>
            <a:pathLst>
              <a:path w="189229" h="73659">
                <a:moveTo>
                  <a:pt x="171234" y="0"/>
                </a:moveTo>
                <a:lnTo>
                  <a:pt x="165303" y="4356"/>
                </a:lnTo>
                <a:lnTo>
                  <a:pt x="158178" y="7099"/>
                </a:lnTo>
                <a:lnTo>
                  <a:pt x="81800" y="13131"/>
                </a:lnTo>
                <a:lnTo>
                  <a:pt x="0" y="70738"/>
                </a:lnTo>
                <a:lnTo>
                  <a:pt x="9341" y="71945"/>
                </a:lnTo>
                <a:lnTo>
                  <a:pt x="18773" y="72829"/>
                </a:lnTo>
                <a:lnTo>
                  <a:pt x="28296" y="73373"/>
                </a:lnTo>
                <a:lnTo>
                  <a:pt x="37909" y="73558"/>
                </a:lnTo>
                <a:lnTo>
                  <a:pt x="79382" y="70229"/>
                </a:lnTo>
                <a:lnTo>
                  <a:pt x="118748" y="60596"/>
                </a:lnTo>
                <a:lnTo>
                  <a:pt x="155499" y="45188"/>
                </a:lnTo>
                <a:lnTo>
                  <a:pt x="189128" y="24536"/>
                </a:lnTo>
                <a:lnTo>
                  <a:pt x="1712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55779" y="603415"/>
            <a:ext cx="202565" cy="167005"/>
          </a:xfrm>
          <a:custGeom>
            <a:avLst/>
            <a:gdLst/>
            <a:ahLst/>
            <a:cxnLst/>
            <a:rect l="l" t="t" r="r" b="b"/>
            <a:pathLst>
              <a:path w="202564" h="167004">
                <a:moveTo>
                  <a:pt x="60934" y="0"/>
                </a:moveTo>
                <a:lnTo>
                  <a:pt x="7835" y="70688"/>
                </a:lnTo>
                <a:lnTo>
                  <a:pt x="4127" y="74028"/>
                </a:lnTo>
                <a:lnTo>
                  <a:pt x="0" y="76606"/>
                </a:lnTo>
                <a:lnTo>
                  <a:pt x="24373" y="105230"/>
                </a:lnTo>
                <a:lnTo>
                  <a:pt x="52573" y="130043"/>
                </a:lnTo>
                <a:lnTo>
                  <a:pt x="84165" y="150581"/>
                </a:lnTo>
                <a:lnTo>
                  <a:pt x="118719" y="166382"/>
                </a:lnTo>
                <a:lnTo>
                  <a:pt x="202399" y="107442"/>
                </a:lnTo>
                <a:lnTo>
                  <a:pt x="164591" y="82308"/>
                </a:lnTo>
                <a:lnTo>
                  <a:pt x="609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75882" y="395719"/>
            <a:ext cx="116205" cy="81915"/>
          </a:xfrm>
          <a:custGeom>
            <a:avLst/>
            <a:gdLst/>
            <a:ahLst/>
            <a:cxnLst/>
            <a:rect l="l" t="t" r="r" b="b"/>
            <a:pathLst>
              <a:path w="116204" h="81915">
                <a:moveTo>
                  <a:pt x="115582" y="0"/>
                </a:moveTo>
                <a:lnTo>
                  <a:pt x="18491" y="21437"/>
                </a:lnTo>
                <a:lnTo>
                  <a:pt x="0" y="64274"/>
                </a:lnTo>
                <a:lnTo>
                  <a:pt x="80619" y="80035"/>
                </a:lnTo>
                <a:lnTo>
                  <a:pt x="82791" y="80721"/>
                </a:lnTo>
                <a:lnTo>
                  <a:pt x="84912" y="81521"/>
                </a:lnTo>
                <a:lnTo>
                  <a:pt x="11558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61087" y="498411"/>
            <a:ext cx="154305" cy="187960"/>
          </a:xfrm>
          <a:custGeom>
            <a:avLst/>
            <a:gdLst/>
            <a:ahLst/>
            <a:cxnLst/>
            <a:rect l="l" t="t" r="r" b="b"/>
            <a:pathLst>
              <a:path w="154304" h="187959">
                <a:moveTo>
                  <a:pt x="0" y="0"/>
                </a:moveTo>
                <a:lnTo>
                  <a:pt x="24218" y="148983"/>
                </a:lnTo>
                <a:lnTo>
                  <a:pt x="32664" y="187413"/>
                </a:lnTo>
                <a:lnTo>
                  <a:pt x="112407" y="181101"/>
                </a:lnTo>
                <a:lnTo>
                  <a:pt x="154152" y="76987"/>
                </a:lnTo>
                <a:lnTo>
                  <a:pt x="85470" y="16687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06236" y="547712"/>
            <a:ext cx="78105" cy="98425"/>
          </a:xfrm>
          <a:custGeom>
            <a:avLst/>
            <a:gdLst/>
            <a:ahLst/>
            <a:cxnLst/>
            <a:rect l="l" t="t" r="r" b="b"/>
            <a:pathLst>
              <a:path w="78104" h="98425">
                <a:moveTo>
                  <a:pt x="0" y="0"/>
                </a:moveTo>
                <a:lnTo>
                  <a:pt x="3447" y="25937"/>
                </a:lnTo>
                <a:lnTo>
                  <a:pt x="9375" y="50993"/>
                </a:lnTo>
                <a:lnTo>
                  <a:pt x="17652" y="75045"/>
                </a:lnTo>
                <a:lnTo>
                  <a:pt x="28143" y="97967"/>
                </a:lnTo>
                <a:lnTo>
                  <a:pt x="77660" y="32042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77813" y="274637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29" h="107950">
                <a:moveTo>
                  <a:pt x="50482" y="0"/>
                </a:moveTo>
                <a:lnTo>
                  <a:pt x="0" y="87922"/>
                </a:lnTo>
                <a:lnTo>
                  <a:pt x="5802" y="91757"/>
                </a:lnTo>
                <a:lnTo>
                  <a:pt x="10742" y="96410"/>
                </a:lnTo>
                <a:lnTo>
                  <a:pt x="14775" y="101747"/>
                </a:lnTo>
                <a:lnTo>
                  <a:pt x="17856" y="107632"/>
                </a:lnTo>
                <a:lnTo>
                  <a:pt x="127838" y="83350"/>
                </a:lnTo>
                <a:lnTo>
                  <a:pt x="163576" y="62636"/>
                </a:lnTo>
                <a:lnTo>
                  <a:pt x="138736" y="41887"/>
                </a:lnTo>
                <a:lnTo>
                  <a:pt x="111420" y="24336"/>
                </a:lnTo>
                <a:lnTo>
                  <a:pt x="81908" y="10276"/>
                </a:lnTo>
                <a:lnTo>
                  <a:pt x="5048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44234" y="532142"/>
            <a:ext cx="101600" cy="121920"/>
          </a:xfrm>
          <a:custGeom>
            <a:avLst/>
            <a:gdLst/>
            <a:ahLst/>
            <a:cxnLst/>
            <a:rect l="l" t="t" r="r" b="b"/>
            <a:pathLst>
              <a:path w="101600" h="121920">
                <a:moveTo>
                  <a:pt x="81407" y="0"/>
                </a:moveTo>
                <a:lnTo>
                  <a:pt x="0" y="41427"/>
                </a:lnTo>
                <a:lnTo>
                  <a:pt x="101206" y="121780"/>
                </a:lnTo>
                <a:lnTo>
                  <a:pt x="8140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56477" y="343357"/>
            <a:ext cx="102235" cy="179070"/>
          </a:xfrm>
          <a:custGeom>
            <a:avLst/>
            <a:gdLst/>
            <a:ahLst/>
            <a:cxnLst/>
            <a:rect l="l" t="t" r="r" b="b"/>
            <a:pathLst>
              <a:path w="102235" h="179070">
                <a:moveTo>
                  <a:pt x="0" y="0"/>
                </a:moveTo>
                <a:lnTo>
                  <a:pt x="0" y="178523"/>
                </a:lnTo>
                <a:lnTo>
                  <a:pt x="62344" y="146799"/>
                </a:lnTo>
                <a:lnTo>
                  <a:pt x="102069" y="5482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06998" y="318046"/>
            <a:ext cx="102870" cy="221615"/>
          </a:xfrm>
          <a:custGeom>
            <a:avLst/>
            <a:gdLst/>
            <a:ahLst/>
            <a:cxnLst/>
            <a:rect l="l" t="t" r="r" b="b"/>
            <a:pathLst>
              <a:path w="102870" h="221615">
                <a:moveTo>
                  <a:pt x="102349" y="0"/>
                </a:moveTo>
                <a:lnTo>
                  <a:pt x="63957" y="35321"/>
                </a:lnTo>
                <a:lnTo>
                  <a:pt x="33305" y="77711"/>
                </a:lnTo>
                <a:lnTo>
                  <a:pt x="11587" y="125958"/>
                </a:lnTo>
                <a:lnTo>
                  <a:pt x="0" y="178854"/>
                </a:lnTo>
                <a:lnTo>
                  <a:pt x="102349" y="221056"/>
                </a:lnTo>
                <a:lnTo>
                  <a:pt x="102349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59029" y="401688"/>
            <a:ext cx="45720" cy="249554"/>
          </a:xfrm>
          <a:custGeom>
            <a:avLst/>
            <a:gdLst/>
            <a:ahLst/>
            <a:cxnLst/>
            <a:rect l="l" t="t" r="r" b="b"/>
            <a:pathLst>
              <a:path w="45720" h="249554">
                <a:moveTo>
                  <a:pt x="22898" y="0"/>
                </a:moveTo>
                <a:lnTo>
                  <a:pt x="13903" y="1750"/>
                </a:lnTo>
                <a:lnTo>
                  <a:pt x="6634" y="6553"/>
                </a:lnTo>
                <a:lnTo>
                  <a:pt x="1772" y="13737"/>
                </a:lnTo>
                <a:lnTo>
                  <a:pt x="0" y="22631"/>
                </a:lnTo>
                <a:lnTo>
                  <a:pt x="0" y="226428"/>
                </a:lnTo>
                <a:lnTo>
                  <a:pt x="1772" y="235316"/>
                </a:lnTo>
                <a:lnTo>
                  <a:pt x="6634" y="242501"/>
                </a:lnTo>
                <a:lnTo>
                  <a:pt x="13903" y="247307"/>
                </a:lnTo>
                <a:lnTo>
                  <a:pt x="22898" y="249059"/>
                </a:lnTo>
                <a:lnTo>
                  <a:pt x="31753" y="247307"/>
                </a:lnTo>
                <a:lnTo>
                  <a:pt x="38914" y="242501"/>
                </a:lnTo>
                <a:lnTo>
                  <a:pt x="43706" y="235316"/>
                </a:lnTo>
                <a:lnTo>
                  <a:pt x="45453" y="226428"/>
                </a:lnTo>
                <a:lnTo>
                  <a:pt x="45453" y="22631"/>
                </a:lnTo>
                <a:lnTo>
                  <a:pt x="43706" y="13737"/>
                </a:lnTo>
                <a:lnTo>
                  <a:pt x="38914" y="6553"/>
                </a:lnTo>
                <a:lnTo>
                  <a:pt x="31753" y="1750"/>
                </a:lnTo>
                <a:lnTo>
                  <a:pt x="2289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34797" y="460946"/>
            <a:ext cx="179108" cy="191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44207" y="402031"/>
            <a:ext cx="240588" cy="248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230147" y="403415"/>
            <a:ext cx="204330" cy="2456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55972" y="6258477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5" h="432434">
                <a:moveTo>
                  <a:pt x="216026" y="0"/>
                </a:moveTo>
                <a:lnTo>
                  <a:pt x="166495" y="5705"/>
                </a:lnTo>
                <a:lnTo>
                  <a:pt x="121025" y="21956"/>
                </a:lnTo>
                <a:lnTo>
                  <a:pt x="80915" y="47457"/>
                </a:lnTo>
                <a:lnTo>
                  <a:pt x="47460" y="80911"/>
                </a:lnTo>
                <a:lnTo>
                  <a:pt x="21958" y="121021"/>
                </a:lnTo>
                <a:lnTo>
                  <a:pt x="5705" y="166491"/>
                </a:lnTo>
                <a:lnTo>
                  <a:pt x="0" y="216023"/>
                </a:lnTo>
                <a:lnTo>
                  <a:pt x="5705" y="265555"/>
                </a:lnTo>
                <a:lnTo>
                  <a:pt x="21958" y="311025"/>
                </a:lnTo>
                <a:lnTo>
                  <a:pt x="47460" y="351135"/>
                </a:lnTo>
                <a:lnTo>
                  <a:pt x="80915" y="384589"/>
                </a:lnTo>
                <a:lnTo>
                  <a:pt x="121025" y="410090"/>
                </a:lnTo>
                <a:lnTo>
                  <a:pt x="166495" y="426342"/>
                </a:lnTo>
                <a:lnTo>
                  <a:pt x="216026" y="432047"/>
                </a:lnTo>
                <a:lnTo>
                  <a:pt x="265558" y="426342"/>
                </a:lnTo>
                <a:lnTo>
                  <a:pt x="311028" y="410090"/>
                </a:lnTo>
                <a:lnTo>
                  <a:pt x="351138" y="384589"/>
                </a:lnTo>
                <a:lnTo>
                  <a:pt x="384593" y="351135"/>
                </a:lnTo>
                <a:lnTo>
                  <a:pt x="410095" y="311025"/>
                </a:lnTo>
                <a:lnTo>
                  <a:pt x="426348" y="265555"/>
                </a:lnTo>
                <a:lnTo>
                  <a:pt x="432053" y="216023"/>
                </a:lnTo>
                <a:lnTo>
                  <a:pt x="426348" y="166491"/>
                </a:lnTo>
                <a:lnTo>
                  <a:pt x="410095" y="121021"/>
                </a:lnTo>
                <a:lnTo>
                  <a:pt x="384593" y="80911"/>
                </a:lnTo>
                <a:lnTo>
                  <a:pt x="351138" y="47457"/>
                </a:lnTo>
                <a:lnTo>
                  <a:pt x="311028" y="21956"/>
                </a:lnTo>
                <a:lnTo>
                  <a:pt x="265558" y="5705"/>
                </a:lnTo>
                <a:lnTo>
                  <a:pt x="21602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546567" y="6421315"/>
            <a:ext cx="5651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75"/>
              </a:lnSpc>
            </a:pPr>
            <a:r>
              <a:rPr dirty="0" sz="80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598522" y="6165303"/>
            <a:ext cx="138430" cy="80010"/>
          </a:xfrm>
          <a:custGeom>
            <a:avLst/>
            <a:gdLst/>
            <a:ahLst/>
            <a:cxnLst/>
            <a:rect l="l" t="t" r="r" b="b"/>
            <a:pathLst>
              <a:path w="138429" h="80010">
                <a:moveTo>
                  <a:pt x="122872" y="0"/>
                </a:moveTo>
                <a:lnTo>
                  <a:pt x="115227" y="0"/>
                </a:lnTo>
                <a:lnTo>
                  <a:pt x="84648" y="1789"/>
                </a:lnTo>
                <a:lnTo>
                  <a:pt x="55122" y="7016"/>
                </a:lnTo>
                <a:lnTo>
                  <a:pt x="26842" y="15471"/>
                </a:lnTo>
                <a:lnTo>
                  <a:pt x="0" y="26943"/>
                </a:lnTo>
                <a:lnTo>
                  <a:pt x="126" y="27226"/>
                </a:lnTo>
                <a:lnTo>
                  <a:pt x="215" y="27357"/>
                </a:lnTo>
                <a:lnTo>
                  <a:pt x="97866" y="79745"/>
                </a:lnTo>
                <a:lnTo>
                  <a:pt x="137896" y="1009"/>
                </a:lnTo>
                <a:lnTo>
                  <a:pt x="130428" y="364"/>
                </a:lnTo>
                <a:lnTo>
                  <a:pt x="12287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844813" y="6261286"/>
            <a:ext cx="124460" cy="153035"/>
          </a:xfrm>
          <a:custGeom>
            <a:avLst/>
            <a:gdLst/>
            <a:ahLst/>
            <a:cxnLst/>
            <a:rect l="l" t="t" r="r" b="b"/>
            <a:pathLst>
              <a:path w="124459" h="153035">
                <a:moveTo>
                  <a:pt x="70484" y="0"/>
                </a:moveTo>
                <a:lnTo>
                  <a:pt x="68643" y="1709"/>
                </a:lnTo>
                <a:lnTo>
                  <a:pt x="66611" y="3239"/>
                </a:lnTo>
                <a:lnTo>
                  <a:pt x="48158" y="13930"/>
                </a:lnTo>
                <a:lnTo>
                  <a:pt x="0" y="141831"/>
                </a:lnTo>
                <a:lnTo>
                  <a:pt x="12255" y="152579"/>
                </a:lnTo>
                <a:lnTo>
                  <a:pt x="106451" y="117374"/>
                </a:lnTo>
                <a:lnTo>
                  <a:pt x="111975" y="115154"/>
                </a:lnTo>
                <a:lnTo>
                  <a:pt x="117932" y="113784"/>
                </a:lnTo>
                <a:lnTo>
                  <a:pt x="124117" y="113292"/>
                </a:lnTo>
                <a:lnTo>
                  <a:pt x="115844" y="82238"/>
                </a:lnTo>
                <a:lnTo>
                  <a:pt x="103978" y="52839"/>
                </a:lnTo>
                <a:lnTo>
                  <a:pt x="88773" y="25343"/>
                </a:lnTo>
                <a:lnTo>
                  <a:pt x="7048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873058" y="6430612"/>
            <a:ext cx="100965" cy="176530"/>
          </a:xfrm>
          <a:custGeom>
            <a:avLst/>
            <a:gdLst/>
            <a:ahLst/>
            <a:cxnLst/>
            <a:rect l="l" t="t" r="r" b="b"/>
            <a:pathLst>
              <a:path w="100965" h="176529">
                <a:moveTo>
                  <a:pt x="100952" y="0"/>
                </a:moveTo>
                <a:lnTo>
                  <a:pt x="29375" y="26747"/>
                </a:lnTo>
                <a:lnTo>
                  <a:pt x="30403" y="29391"/>
                </a:lnTo>
                <a:lnTo>
                  <a:pt x="30962" y="30947"/>
                </a:lnTo>
                <a:lnTo>
                  <a:pt x="32887" y="38210"/>
                </a:lnTo>
                <a:lnTo>
                  <a:pt x="33512" y="45623"/>
                </a:lnTo>
                <a:lnTo>
                  <a:pt x="32769" y="53057"/>
                </a:lnTo>
                <a:lnTo>
                  <a:pt x="30594" y="60385"/>
                </a:lnTo>
                <a:lnTo>
                  <a:pt x="0" y="136626"/>
                </a:lnTo>
                <a:lnTo>
                  <a:pt x="28740" y="175978"/>
                </a:lnTo>
                <a:lnTo>
                  <a:pt x="57723" y="139669"/>
                </a:lnTo>
                <a:lnTo>
                  <a:pt x="79967" y="98488"/>
                </a:lnTo>
                <a:lnTo>
                  <a:pt x="94621" y="53266"/>
                </a:lnTo>
                <a:lnTo>
                  <a:pt x="100837" y="4831"/>
                </a:lnTo>
                <a:lnTo>
                  <a:pt x="10095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675598" y="6613331"/>
            <a:ext cx="190500" cy="74295"/>
          </a:xfrm>
          <a:custGeom>
            <a:avLst/>
            <a:gdLst/>
            <a:ahLst/>
            <a:cxnLst/>
            <a:rect l="l" t="t" r="r" b="b"/>
            <a:pathLst>
              <a:path w="190500" h="74295">
                <a:moveTo>
                  <a:pt x="172338" y="0"/>
                </a:moveTo>
                <a:lnTo>
                  <a:pt x="166357" y="4380"/>
                </a:lnTo>
                <a:lnTo>
                  <a:pt x="159194" y="7139"/>
                </a:lnTo>
                <a:lnTo>
                  <a:pt x="82321" y="13200"/>
                </a:lnTo>
                <a:lnTo>
                  <a:pt x="0" y="71109"/>
                </a:lnTo>
                <a:lnTo>
                  <a:pt x="9393" y="72326"/>
                </a:lnTo>
                <a:lnTo>
                  <a:pt x="18884" y="73214"/>
                </a:lnTo>
                <a:lnTo>
                  <a:pt x="28471" y="73758"/>
                </a:lnTo>
                <a:lnTo>
                  <a:pt x="38150" y="73943"/>
                </a:lnTo>
                <a:lnTo>
                  <a:pt x="79892" y="70596"/>
                </a:lnTo>
                <a:lnTo>
                  <a:pt x="119511" y="60911"/>
                </a:lnTo>
                <a:lnTo>
                  <a:pt x="156499" y="45421"/>
                </a:lnTo>
                <a:lnTo>
                  <a:pt x="190347" y="24660"/>
                </a:lnTo>
                <a:lnTo>
                  <a:pt x="17233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504173" y="6503945"/>
            <a:ext cx="203835" cy="167640"/>
          </a:xfrm>
          <a:custGeom>
            <a:avLst/>
            <a:gdLst/>
            <a:ahLst/>
            <a:cxnLst/>
            <a:rect l="l" t="t" r="r" b="b"/>
            <a:pathLst>
              <a:path w="203834" h="167640">
                <a:moveTo>
                  <a:pt x="61315" y="0"/>
                </a:moveTo>
                <a:lnTo>
                  <a:pt x="7874" y="71061"/>
                </a:lnTo>
                <a:lnTo>
                  <a:pt x="4152" y="74416"/>
                </a:lnTo>
                <a:lnTo>
                  <a:pt x="0" y="77015"/>
                </a:lnTo>
                <a:lnTo>
                  <a:pt x="24523" y="105784"/>
                </a:lnTo>
                <a:lnTo>
                  <a:pt x="52900" y="130725"/>
                </a:lnTo>
                <a:lnTo>
                  <a:pt x="84694" y="151371"/>
                </a:lnTo>
                <a:lnTo>
                  <a:pt x="119468" y="167256"/>
                </a:lnTo>
                <a:lnTo>
                  <a:pt x="203695" y="108013"/>
                </a:lnTo>
                <a:lnTo>
                  <a:pt x="165646" y="82730"/>
                </a:lnTo>
                <a:lnTo>
                  <a:pt x="6131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725674" y="6295151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116331" y="0"/>
                </a:moveTo>
                <a:lnTo>
                  <a:pt x="18630" y="21559"/>
                </a:lnTo>
                <a:lnTo>
                  <a:pt x="0" y="64625"/>
                </a:lnTo>
                <a:lnTo>
                  <a:pt x="81152" y="80459"/>
                </a:lnTo>
                <a:lnTo>
                  <a:pt x="83337" y="81147"/>
                </a:lnTo>
                <a:lnTo>
                  <a:pt x="85471" y="81956"/>
                </a:lnTo>
                <a:lnTo>
                  <a:pt x="116331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710803" y="6398394"/>
            <a:ext cx="155575" cy="188595"/>
          </a:xfrm>
          <a:custGeom>
            <a:avLst/>
            <a:gdLst/>
            <a:ahLst/>
            <a:cxnLst/>
            <a:rect l="l" t="t" r="r" b="b"/>
            <a:pathLst>
              <a:path w="155575" h="188595">
                <a:moveTo>
                  <a:pt x="0" y="0"/>
                </a:moveTo>
                <a:lnTo>
                  <a:pt x="24371" y="149768"/>
                </a:lnTo>
                <a:lnTo>
                  <a:pt x="32854" y="188386"/>
                </a:lnTo>
                <a:lnTo>
                  <a:pt x="113118" y="182045"/>
                </a:lnTo>
                <a:lnTo>
                  <a:pt x="155143" y="77388"/>
                </a:lnTo>
                <a:lnTo>
                  <a:pt x="86004" y="16776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454301" y="6447964"/>
            <a:ext cx="78740" cy="99060"/>
          </a:xfrm>
          <a:custGeom>
            <a:avLst/>
            <a:gdLst/>
            <a:ahLst/>
            <a:cxnLst/>
            <a:rect l="l" t="t" r="r" b="b"/>
            <a:pathLst>
              <a:path w="78740" h="99059">
                <a:moveTo>
                  <a:pt x="0" y="0"/>
                </a:moveTo>
                <a:lnTo>
                  <a:pt x="3471" y="26065"/>
                </a:lnTo>
                <a:lnTo>
                  <a:pt x="9436" y="51249"/>
                </a:lnTo>
                <a:lnTo>
                  <a:pt x="17762" y="75428"/>
                </a:lnTo>
                <a:lnTo>
                  <a:pt x="28321" y="98474"/>
                </a:lnTo>
                <a:lnTo>
                  <a:pt x="78168" y="3219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727617" y="6173440"/>
            <a:ext cx="165100" cy="108585"/>
          </a:xfrm>
          <a:custGeom>
            <a:avLst/>
            <a:gdLst/>
            <a:ahLst/>
            <a:cxnLst/>
            <a:rect l="l" t="t" r="r" b="b"/>
            <a:pathLst>
              <a:path w="165100" h="108585">
                <a:moveTo>
                  <a:pt x="50825" y="0"/>
                </a:moveTo>
                <a:lnTo>
                  <a:pt x="0" y="88378"/>
                </a:lnTo>
                <a:lnTo>
                  <a:pt x="5846" y="92238"/>
                </a:lnTo>
                <a:lnTo>
                  <a:pt x="10821" y="96919"/>
                </a:lnTo>
                <a:lnTo>
                  <a:pt x="14885" y="102288"/>
                </a:lnTo>
                <a:lnTo>
                  <a:pt x="17995" y="108207"/>
                </a:lnTo>
                <a:lnTo>
                  <a:pt x="128676" y="83789"/>
                </a:lnTo>
                <a:lnTo>
                  <a:pt x="164642" y="62972"/>
                </a:lnTo>
                <a:lnTo>
                  <a:pt x="139643" y="42113"/>
                </a:lnTo>
                <a:lnTo>
                  <a:pt x="112153" y="24467"/>
                </a:lnTo>
                <a:lnTo>
                  <a:pt x="82453" y="10330"/>
                </a:lnTo>
                <a:lnTo>
                  <a:pt x="5082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593188" y="6432291"/>
            <a:ext cx="102235" cy="122555"/>
          </a:xfrm>
          <a:custGeom>
            <a:avLst/>
            <a:gdLst/>
            <a:ahLst/>
            <a:cxnLst/>
            <a:rect l="l" t="t" r="r" b="b"/>
            <a:pathLst>
              <a:path w="102234" h="122554">
                <a:moveTo>
                  <a:pt x="81940" y="0"/>
                </a:moveTo>
                <a:lnTo>
                  <a:pt x="0" y="41652"/>
                </a:lnTo>
                <a:lnTo>
                  <a:pt x="101853" y="122431"/>
                </a:lnTo>
                <a:lnTo>
                  <a:pt x="8194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605507" y="6242517"/>
            <a:ext cx="102870" cy="179705"/>
          </a:xfrm>
          <a:custGeom>
            <a:avLst/>
            <a:gdLst/>
            <a:ahLst/>
            <a:cxnLst/>
            <a:rect l="l" t="t" r="r" b="b"/>
            <a:pathLst>
              <a:path w="102870" h="179704">
                <a:moveTo>
                  <a:pt x="0" y="0"/>
                </a:moveTo>
                <a:lnTo>
                  <a:pt x="0" y="179467"/>
                </a:lnTo>
                <a:lnTo>
                  <a:pt x="62750" y="147576"/>
                </a:lnTo>
                <a:lnTo>
                  <a:pt x="102742" y="55118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455076" y="6217074"/>
            <a:ext cx="103505" cy="222250"/>
          </a:xfrm>
          <a:custGeom>
            <a:avLst/>
            <a:gdLst/>
            <a:ahLst/>
            <a:cxnLst/>
            <a:rect l="l" t="t" r="r" b="b"/>
            <a:pathLst>
              <a:path w="103504" h="222250">
                <a:moveTo>
                  <a:pt x="102997" y="0"/>
                </a:moveTo>
                <a:lnTo>
                  <a:pt x="64366" y="35508"/>
                </a:lnTo>
                <a:lnTo>
                  <a:pt x="33520" y="78124"/>
                </a:lnTo>
                <a:lnTo>
                  <a:pt x="11662" y="126626"/>
                </a:lnTo>
                <a:lnTo>
                  <a:pt x="0" y="179797"/>
                </a:lnTo>
                <a:lnTo>
                  <a:pt x="102997" y="222229"/>
                </a:lnTo>
                <a:lnTo>
                  <a:pt x="10299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86244" y="5407129"/>
            <a:ext cx="1400175" cy="129032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600">
                <a:solidFill>
                  <a:srgbClr val="E02D27"/>
                </a:solidFill>
                <a:latin typeface="Arial"/>
                <a:cs typeface="Arial"/>
              </a:rPr>
              <a:t>Alex</a:t>
            </a:r>
            <a:r>
              <a:rPr dirty="0" sz="1600" spc="-20">
                <a:solidFill>
                  <a:srgbClr val="E02D2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E02D27"/>
                </a:solidFill>
                <a:latin typeface="Arial"/>
                <a:cs typeface="Arial"/>
              </a:rPr>
              <a:t>Bové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600" spc="-30">
                <a:solidFill>
                  <a:srgbClr val="E02D27"/>
                </a:solidFill>
                <a:latin typeface="Arial"/>
                <a:cs typeface="Arial"/>
              </a:rPr>
              <a:t>Dr. </a:t>
            </a:r>
            <a:r>
              <a:rPr dirty="0" sz="1600">
                <a:solidFill>
                  <a:srgbClr val="E02D27"/>
                </a:solidFill>
                <a:latin typeface="Arial"/>
                <a:cs typeface="Arial"/>
              </a:rPr>
              <a:t>Juan</a:t>
            </a:r>
            <a:r>
              <a:rPr dirty="0" sz="1600" spc="-95">
                <a:solidFill>
                  <a:srgbClr val="E02D27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E02D27"/>
                </a:solidFill>
                <a:latin typeface="Arial"/>
                <a:cs typeface="Arial"/>
              </a:rPr>
              <a:t>Torras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600">
                <a:solidFill>
                  <a:srgbClr val="E02D27"/>
                </a:solidFill>
                <a:latin typeface="Arial"/>
                <a:cs typeface="Arial"/>
              </a:rPr>
              <a:t>5 mayo</a:t>
            </a:r>
            <a:r>
              <a:rPr dirty="0" sz="1600" spc="-35">
                <a:solidFill>
                  <a:srgbClr val="E02D2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E02D27"/>
                </a:solidFill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1052728"/>
            <a:ext cx="9144000" cy="1368425"/>
          </a:xfrm>
          <a:custGeom>
            <a:avLst/>
            <a:gdLst/>
            <a:ahLst/>
            <a:cxnLst/>
            <a:rect l="l" t="t" r="r" b="b"/>
            <a:pathLst>
              <a:path w="9144000" h="1368425">
                <a:moveTo>
                  <a:pt x="0" y="1368158"/>
                </a:moveTo>
                <a:lnTo>
                  <a:pt x="9144000" y="1368158"/>
                </a:lnTo>
                <a:lnTo>
                  <a:pt x="9144000" y="0"/>
                </a:lnTo>
                <a:lnTo>
                  <a:pt x="0" y="0"/>
                </a:lnTo>
                <a:lnTo>
                  <a:pt x="0" y="1368158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1290225" y="1026883"/>
            <a:ext cx="6569709" cy="1257300"/>
          </a:xfrm>
          <a:prstGeom prst="rect"/>
        </p:spPr>
        <p:txBody>
          <a:bodyPr wrap="square" lIns="0" tIns="152400" rIns="0" bIns="0" rtlCol="0" vert="horz">
            <a:spAutoFit/>
          </a:bodyPr>
          <a:lstStyle/>
          <a:p>
            <a:pPr marL="12700" marR="5080" indent="983615">
              <a:lnSpc>
                <a:spcPct val="79600"/>
              </a:lnSpc>
              <a:spcBef>
                <a:spcPts val="1200"/>
              </a:spcBef>
              <a:tabLst>
                <a:tab pos="2744470" algn="l"/>
                <a:tab pos="5412740" algn="l"/>
              </a:tabLst>
            </a:pPr>
            <a:r>
              <a:rPr dirty="0" sz="4500">
                <a:solidFill>
                  <a:srgbClr val="FFFFFF"/>
                </a:solidFill>
              </a:rPr>
              <a:t>Escuela </a:t>
            </a:r>
            <a:r>
              <a:rPr dirty="0" sz="4500" spc="-5">
                <a:solidFill>
                  <a:srgbClr val="FFFFFF"/>
                </a:solidFill>
              </a:rPr>
              <a:t>Austríaca  </a:t>
            </a:r>
            <a:r>
              <a:rPr dirty="0" sz="4500">
                <a:solidFill>
                  <a:srgbClr val="FFFFFF"/>
                </a:solidFill>
              </a:rPr>
              <a:t>Seminario	econom</a:t>
            </a:r>
            <a:r>
              <a:rPr dirty="0" sz="4500" spc="-5">
                <a:solidFill>
                  <a:srgbClr val="FFFFFF"/>
                </a:solidFill>
              </a:rPr>
              <a:t>í</a:t>
            </a:r>
            <a:r>
              <a:rPr dirty="0" sz="4500">
                <a:solidFill>
                  <a:srgbClr val="FFFFFF"/>
                </a:solidFill>
              </a:rPr>
              <a:t>a	UPF</a:t>
            </a:r>
            <a:endParaRPr sz="4500"/>
          </a:p>
        </p:txBody>
      </p:sp>
      <p:sp>
        <p:nvSpPr>
          <p:cNvPr id="35" name="object 35"/>
          <p:cNvSpPr/>
          <p:nvPr/>
        </p:nvSpPr>
        <p:spPr>
          <a:xfrm>
            <a:off x="2483764" y="2591793"/>
            <a:ext cx="4176458" cy="41764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402267" y="278815"/>
            <a:ext cx="1688464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E02D27"/>
                </a:solidFill>
                <a:latin typeface="Arial"/>
                <a:cs typeface="Arial"/>
              </a:rPr>
              <a:t>misesbarcelona.org</a:t>
            </a:r>
            <a:endParaRPr sz="15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49530" y="266547"/>
            <a:ext cx="137160" cy="79375"/>
          </a:xfrm>
          <a:custGeom>
            <a:avLst/>
            <a:gdLst/>
            <a:ahLst/>
            <a:cxnLst/>
            <a:rect l="l" t="t" r="r" b="b"/>
            <a:pathLst>
              <a:path w="137160" h="79375">
                <a:moveTo>
                  <a:pt x="122085" y="0"/>
                </a:moveTo>
                <a:lnTo>
                  <a:pt x="114490" y="0"/>
                </a:lnTo>
                <a:lnTo>
                  <a:pt x="84112" y="1777"/>
                </a:lnTo>
                <a:lnTo>
                  <a:pt x="54773" y="6973"/>
                </a:lnTo>
                <a:lnTo>
                  <a:pt x="26670" y="15382"/>
                </a:lnTo>
                <a:lnTo>
                  <a:pt x="0" y="26796"/>
                </a:lnTo>
                <a:lnTo>
                  <a:pt x="215" y="27216"/>
                </a:lnTo>
                <a:lnTo>
                  <a:pt x="97243" y="79324"/>
                </a:lnTo>
                <a:lnTo>
                  <a:pt x="137033" y="1003"/>
                </a:lnTo>
                <a:lnTo>
                  <a:pt x="129590" y="355"/>
                </a:lnTo>
                <a:lnTo>
                  <a:pt x="12208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394246" y="362026"/>
            <a:ext cx="123825" cy="152400"/>
          </a:xfrm>
          <a:custGeom>
            <a:avLst/>
            <a:gdLst/>
            <a:ahLst/>
            <a:cxnLst/>
            <a:rect l="l" t="t" r="r" b="b"/>
            <a:pathLst>
              <a:path w="123825" h="152400">
                <a:moveTo>
                  <a:pt x="70027" y="0"/>
                </a:moveTo>
                <a:lnTo>
                  <a:pt x="68199" y="1701"/>
                </a:lnTo>
                <a:lnTo>
                  <a:pt x="66192" y="3225"/>
                </a:lnTo>
                <a:lnTo>
                  <a:pt x="47853" y="13855"/>
                </a:lnTo>
                <a:lnTo>
                  <a:pt x="0" y="141084"/>
                </a:lnTo>
                <a:lnTo>
                  <a:pt x="12179" y="151777"/>
                </a:lnTo>
                <a:lnTo>
                  <a:pt x="105765" y="116751"/>
                </a:lnTo>
                <a:lnTo>
                  <a:pt x="111264" y="114554"/>
                </a:lnTo>
                <a:lnTo>
                  <a:pt x="117170" y="113195"/>
                </a:lnTo>
                <a:lnTo>
                  <a:pt x="123329" y="112699"/>
                </a:lnTo>
                <a:lnTo>
                  <a:pt x="115112" y="81808"/>
                </a:lnTo>
                <a:lnTo>
                  <a:pt x="103317" y="52563"/>
                </a:lnTo>
                <a:lnTo>
                  <a:pt x="88203" y="25212"/>
                </a:lnTo>
                <a:lnTo>
                  <a:pt x="7002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422313" y="530466"/>
            <a:ext cx="100330" cy="175260"/>
          </a:xfrm>
          <a:custGeom>
            <a:avLst/>
            <a:gdLst/>
            <a:ahLst/>
            <a:cxnLst/>
            <a:rect l="l" t="t" r="r" b="b"/>
            <a:pathLst>
              <a:path w="100329" h="175259">
                <a:moveTo>
                  <a:pt x="100304" y="0"/>
                </a:moveTo>
                <a:lnTo>
                  <a:pt x="29184" y="26606"/>
                </a:lnTo>
                <a:lnTo>
                  <a:pt x="30200" y="29235"/>
                </a:lnTo>
                <a:lnTo>
                  <a:pt x="30759" y="30784"/>
                </a:lnTo>
                <a:lnTo>
                  <a:pt x="32675" y="38009"/>
                </a:lnTo>
                <a:lnTo>
                  <a:pt x="33294" y="45385"/>
                </a:lnTo>
                <a:lnTo>
                  <a:pt x="32554" y="52782"/>
                </a:lnTo>
                <a:lnTo>
                  <a:pt x="30391" y="60071"/>
                </a:lnTo>
                <a:lnTo>
                  <a:pt x="0" y="135902"/>
                </a:lnTo>
                <a:lnTo>
                  <a:pt x="28536" y="175056"/>
                </a:lnTo>
                <a:lnTo>
                  <a:pt x="57343" y="138937"/>
                </a:lnTo>
                <a:lnTo>
                  <a:pt x="79446" y="97972"/>
                </a:lnTo>
                <a:lnTo>
                  <a:pt x="94007" y="52986"/>
                </a:lnTo>
                <a:lnTo>
                  <a:pt x="100190" y="4800"/>
                </a:lnTo>
                <a:lnTo>
                  <a:pt x="10030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226111" y="712228"/>
            <a:ext cx="189230" cy="73660"/>
          </a:xfrm>
          <a:custGeom>
            <a:avLst/>
            <a:gdLst/>
            <a:ahLst/>
            <a:cxnLst/>
            <a:rect l="l" t="t" r="r" b="b"/>
            <a:pathLst>
              <a:path w="189229" h="73659">
                <a:moveTo>
                  <a:pt x="171234" y="0"/>
                </a:moveTo>
                <a:lnTo>
                  <a:pt x="165303" y="4356"/>
                </a:lnTo>
                <a:lnTo>
                  <a:pt x="158178" y="7099"/>
                </a:lnTo>
                <a:lnTo>
                  <a:pt x="81800" y="13131"/>
                </a:lnTo>
                <a:lnTo>
                  <a:pt x="0" y="70738"/>
                </a:lnTo>
                <a:lnTo>
                  <a:pt x="9341" y="71945"/>
                </a:lnTo>
                <a:lnTo>
                  <a:pt x="18773" y="72829"/>
                </a:lnTo>
                <a:lnTo>
                  <a:pt x="28296" y="73373"/>
                </a:lnTo>
                <a:lnTo>
                  <a:pt x="37909" y="73558"/>
                </a:lnTo>
                <a:lnTo>
                  <a:pt x="79382" y="70229"/>
                </a:lnTo>
                <a:lnTo>
                  <a:pt x="118748" y="60596"/>
                </a:lnTo>
                <a:lnTo>
                  <a:pt x="155499" y="45188"/>
                </a:lnTo>
                <a:lnTo>
                  <a:pt x="189128" y="24536"/>
                </a:lnTo>
                <a:lnTo>
                  <a:pt x="1712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055779" y="603415"/>
            <a:ext cx="202565" cy="167005"/>
          </a:xfrm>
          <a:custGeom>
            <a:avLst/>
            <a:gdLst/>
            <a:ahLst/>
            <a:cxnLst/>
            <a:rect l="l" t="t" r="r" b="b"/>
            <a:pathLst>
              <a:path w="202564" h="167004">
                <a:moveTo>
                  <a:pt x="60934" y="0"/>
                </a:moveTo>
                <a:lnTo>
                  <a:pt x="7835" y="70688"/>
                </a:lnTo>
                <a:lnTo>
                  <a:pt x="4127" y="74028"/>
                </a:lnTo>
                <a:lnTo>
                  <a:pt x="0" y="76606"/>
                </a:lnTo>
                <a:lnTo>
                  <a:pt x="24373" y="105230"/>
                </a:lnTo>
                <a:lnTo>
                  <a:pt x="52573" y="130043"/>
                </a:lnTo>
                <a:lnTo>
                  <a:pt x="84165" y="150581"/>
                </a:lnTo>
                <a:lnTo>
                  <a:pt x="118719" y="166382"/>
                </a:lnTo>
                <a:lnTo>
                  <a:pt x="202399" y="107442"/>
                </a:lnTo>
                <a:lnTo>
                  <a:pt x="164591" y="82308"/>
                </a:lnTo>
                <a:lnTo>
                  <a:pt x="609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275882" y="395719"/>
            <a:ext cx="116205" cy="81915"/>
          </a:xfrm>
          <a:custGeom>
            <a:avLst/>
            <a:gdLst/>
            <a:ahLst/>
            <a:cxnLst/>
            <a:rect l="l" t="t" r="r" b="b"/>
            <a:pathLst>
              <a:path w="116204" h="81915">
                <a:moveTo>
                  <a:pt x="115582" y="0"/>
                </a:moveTo>
                <a:lnTo>
                  <a:pt x="18491" y="21437"/>
                </a:lnTo>
                <a:lnTo>
                  <a:pt x="0" y="64274"/>
                </a:lnTo>
                <a:lnTo>
                  <a:pt x="80619" y="80035"/>
                </a:lnTo>
                <a:lnTo>
                  <a:pt x="82791" y="80721"/>
                </a:lnTo>
                <a:lnTo>
                  <a:pt x="84912" y="81521"/>
                </a:lnTo>
                <a:lnTo>
                  <a:pt x="11558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261087" y="498411"/>
            <a:ext cx="154305" cy="187960"/>
          </a:xfrm>
          <a:custGeom>
            <a:avLst/>
            <a:gdLst/>
            <a:ahLst/>
            <a:cxnLst/>
            <a:rect l="l" t="t" r="r" b="b"/>
            <a:pathLst>
              <a:path w="154304" h="187959">
                <a:moveTo>
                  <a:pt x="0" y="0"/>
                </a:moveTo>
                <a:lnTo>
                  <a:pt x="24218" y="148983"/>
                </a:lnTo>
                <a:lnTo>
                  <a:pt x="32664" y="187413"/>
                </a:lnTo>
                <a:lnTo>
                  <a:pt x="112407" y="181101"/>
                </a:lnTo>
                <a:lnTo>
                  <a:pt x="154152" y="76987"/>
                </a:lnTo>
                <a:lnTo>
                  <a:pt x="85470" y="16687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006236" y="547712"/>
            <a:ext cx="78105" cy="98425"/>
          </a:xfrm>
          <a:custGeom>
            <a:avLst/>
            <a:gdLst/>
            <a:ahLst/>
            <a:cxnLst/>
            <a:rect l="l" t="t" r="r" b="b"/>
            <a:pathLst>
              <a:path w="78104" h="98425">
                <a:moveTo>
                  <a:pt x="0" y="0"/>
                </a:moveTo>
                <a:lnTo>
                  <a:pt x="3447" y="25937"/>
                </a:lnTo>
                <a:lnTo>
                  <a:pt x="9375" y="50993"/>
                </a:lnTo>
                <a:lnTo>
                  <a:pt x="17652" y="75045"/>
                </a:lnTo>
                <a:lnTo>
                  <a:pt x="28143" y="97967"/>
                </a:lnTo>
                <a:lnTo>
                  <a:pt x="77660" y="32042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277813" y="274637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29" h="107950">
                <a:moveTo>
                  <a:pt x="50482" y="0"/>
                </a:moveTo>
                <a:lnTo>
                  <a:pt x="0" y="87922"/>
                </a:lnTo>
                <a:lnTo>
                  <a:pt x="5802" y="91757"/>
                </a:lnTo>
                <a:lnTo>
                  <a:pt x="10742" y="96410"/>
                </a:lnTo>
                <a:lnTo>
                  <a:pt x="14775" y="101747"/>
                </a:lnTo>
                <a:lnTo>
                  <a:pt x="17856" y="107632"/>
                </a:lnTo>
                <a:lnTo>
                  <a:pt x="127838" y="83350"/>
                </a:lnTo>
                <a:lnTo>
                  <a:pt x="163576" y="62636"/>
                </a:lnTo>
                <a:lnTo>
                  <a:pt x="138736" y="41887"/>
                </a:lnTo>
                <a:lnTo>
                  <a:pt x="111420" y="24336"/>
                </a:lnTo>
                <a:lnTo>
                  <a:pt x="81908" y="10276"/>
                </a:lnTo>
                <a:lnTo>
                  <a:pt x="5048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144234" y="532142"/>
            <a:ext cx="101600" cy="121920"/>
          </a:xfrm>
          <a:custGeom>
            <a:avLst/>
            <a:gdLst/>
            <a:ahLst/>
            <a:cxnLst/>
            <a:rect l="l" t="t" r="r" b="b"/>
            <a:pathLst>
              <a:path w="101600" h="121920">
                <a:moveTo>
                  <a:pt x="81407" y="0"/>
                </a:moveTo>
                <a:lnTo>
                  <a:pt x="0" y="41427"/>
                </a:lnTo>
                <a:lnTo>
                  <a:pt x="101206" y="121780"/>
                </a:lnTo>
                <a:lnTo>
                  <a:pt x="8140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156477" y="343357"/>
            <a:ext cx="102235" cy="179070"/>
          </a:xfrm>
          <a:custGeom>
            <a:avLst/>
            <a:gdLst/>
            <a:ahLst/>
            <a:cxnLst/>
            <a:rect l="l" t="t" r="r" b="b"/>
            <a:pathLst>
              <a:path w="102235" h="179070">
                <a:moveTo>
                  <a:pt x="0" y="0"/>
                </a:moveTo>
                <a:lnTo>
                  <a:pt x="0" y="178523"/>
                </a:lnTo>
                <a:lnTo>
                  <a:pt x="62344" y="146799"/>
                </a:lnTo>
                <a:lnTo>
                  <a:pt x="102069" y="5482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006998" y="318046"/>
            <a:ext cx="102870" cy="221615"/>
          </a:xfrm>
          <a:custGeom>
            <a:avLst/>
            <a:gdLst/>
            <a:ahLst/>
            <a:cxnLst/>
            <a:rect l="l" t="t" r="r" b="b"/>
            <a:pathLst>
              <a:path w="102870" h="221615">
                <a:moveTo>
                  <a:pt x="102349" y="0"/>
                </a:moveTo>
                <a:lnTo>
                  <a:pt x="63957" y="35321"/>
                </a:lnTo>
                <a:lnTo>
                  <a:pt x="33305" y="77711"/>
                </a:lnTo>
                <a:lnTo>
                  <a:pt x="11587" y="125958"/>
                </a:lnTo>
                <a:lnTo>
                  <a:pt x="0" y="178854"/>
                </a:lnTo>
                <a:lnTo>
                  <a:pt x="102349" y="221056"/>
                </a:lnTo>
                <a:lnTo>
                  <a:pt x="102349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659029" y="401688"/>
            <a:ext cx="45720" cy="249554"/>
          </a:xfrm>
          <a:custGeom>
            <a:avLst/>
            <a:gdLst/>
            <a:ahLst/>
            <a:cxnLst/>
            <a:rect l="l" t="t" r="r" b="b"/>
            <a:pathLst>
              <a:path w="45720" h="249554">
                <a:moveTo>
                  <a:pt x="22898" y="0"/>
                </a:moveTo>
                <a:lnTo>
                  <a:pt x="13903" y="1750"/>
                </a:lnTo>
                <a:lnTo>
                  <a:pt x="6634" y="6553"/>
                </a:lnTo>
                <a:lnTo>
                  <a:pt x="1772" y="13737"/>
                </a:lnTo>
                <a:lnTo>
                  <a:pt x="0" y="22631"/>
                </a:lnTo>
                <a:lnTo>
                  <a:pt x="0" y="226428"/>
                </a:lnTo>
                <a:lnTo>
                  <a:pt x="1772" y="235316"/>
                </a:lnTo>
                <a:lnTo>
                  <a:pt x="6634" y="242501"/>
                </a:lnTo>
                <a:lnTo>
                  <a:pt x="13903" y="247307"/>
                </a:lnTo>
                <a:lnTo>
                  <a:pt x="22898" y="249059"/>
                </a:lnTo>
                <a:lnTo>
                  <a:pt x="31753" y="247307"/>
                </a:lnTo>
                <a:lnTo>
                  <a:pt x="38914" y="242501"/>
                </a:lnTo>
                <a:lnTo>
                  <a:pt x="43706" y="235316"/>
                </a:lnTo>
                <a:lnTo>
                  <a:pt x="45453" y="226428"/>
                </a:lnTo>
                <a:lnTo>
                  <a:pt x="45453" y="22631"/>
                </a:lnTo>
                <a:lnTo>
                  <a:pt x="43706" y="13737"/>
                </a:lnTo>
                <a:lnTo>
                  <a:pt x="38914" y="6553"/>
                </a:lnTo>
                <a:lnTo>
                  <a:pt x="31753" y="1750"/>
                </a:lnTo>
                <a:lnTo>
                  <a:pt x="2289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734797" y="460946"/>
            <a:ext cx="179108" cy="1915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944207" y="402031"/>
            <a:ext cx="240588" cy="2487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230147" y="403415"/>
            <a:ext cx="204330" cy="2456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525384" y="398094"/>
            <a:ext cx="1295082" cy="252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5614" y="6385249"/>
            <a:ext cx="1384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0495" y="860462"/>
            <a:ext cx="2999740" cy="114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00"/>
              </a:lnSpc>
              <a:spcBef>
                <a:spcPts val="100"/>
              </a:spcBef>
              <a:tabLst>
                <a:tab pos="512445" algn="l"/>
              </a:tabLst>
            </a:pPr>
            <a:r>
              <a:rPr dirty="0" sz="1350" spc="1964">
                <a:solidFill>
                  <a:srgbClr val="BF0000"/>
                </a:solidFill>
                <a:latin typeface="Wingdings"/>
                <a:cs typeface="Wingdings"/>
              </a:rPr>
              <a:t></a:t>
            </a:r>
            <a:r>
              <a:rPr dirty="0" sz="1350" spc="1964">
                <a:solidFill>
                  <a:srgbClr val="BF0000"/>
                </a:solidFill>
                <a:latin typeface="Times New Roman"/>
                <a:cs typeface="Times New Roman"/>
              </a:rPr>
              <a:t>	</a:t>
            </a:r>
            <a:r>
              <a:rPr dirty="0" sz="1600" spc="-5" b="1">
                <a:latin typeface="Arial"/>
                <a:cs typeface="Arial"/>
              </a:rPr>
              <a:t>La Escuela de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Salamanca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00"/>
              </a:lnSpc>
              <a:tabLst>
                <a:tab pos="512445" algn="l"/>
              </a:tabLst>
            </a:pPr>
            <a:r>
              <a:rPr dirty="0" sz="1350" spc="1964">
                <a:solidFill>
                  <a:srgbClr val="BF0000"/>
                </a:solidFill>
                <a:latin typeface="Wingdings"/>
                <a:cs typeface="Wingdings"/>
              </a:rPr>
              <a:t></a:t>
            </a:r>
            <a:r>
              <a:rPr dirty="0" sz="1350" spc="1964">
                <a:solidFill>
                  <a:srgbClr val="BF0000"/>
                </a:solidFill>
                <a:latin typeface="Times New Roman"/>
                <a:cs typeface="Times New Roman"/>
              </a:rPr>
              <a:t>	</a:t>
            </a:r>
            <a:r>
              <a:rPr dirty="0" sz="1600" spc="-5" b="1">
                <a:latin typeface="Arial"/>
                <a:cs typeface="Arial"/>
              </a:rPr>
              <a:t>Fisiocratas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810"/>
              </a:lnSpc>
              <a:tabLst>
                <a:tab pos="512445" algn="l"/>
              </a:tabLst>
            </a:pPr>
            <a:r>
              <a:rPr dirty="0" sz="1350" spc="1964">
                <a:solidFill>
                  <a:srgbClr val="BF0000"/>
                </a:solidFill>
                <a:latin typeface="Wingdings"/>
                <a:cs typeface="Wingdings"/>
              </a:rPr>
              <a:t></a:t>
            </a:r>
            <a:r>
              <a:rPr dirty="0" sz="1350" spc="1964">
                <a:solidFill>
                  <a:srgbClr val="BF0000"/>
                </a:solidFill>
                <a:latin typeface="Times New Roman"/>
                <a:cs typeface="Times New Roman"/>
              </a:rPr>
              <a:t>	</a:t>
            </a:r>
            <a:r>
              <a:rPr dirty="0" sz="1600" spc="-5" b="1">
                <a:latin typeface="Arial"/>
                <a:cs typeface="Arial"/>
              </a:rPr>
              <a:t>Cantillon </a:t>
            </a:r>
            <a:r>
              <a:rPr dirty="0" sz="1600" b="1">
                <a:latin typeface="Arial"/>
                <a:cs typeface="Arial"/>
              </a:rPr>
              <a:t>/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Hume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  <a:tabLst>
                <a:tab pos="512445" algn="l"/>
              </a:tabLst>
            </a:pPr>
            <a:r>
              <a:rPr dirty="0" sz="1350" spc="1964">
                <a:solidFill>
                  <a:srgbClr val="BF0000"/>
                </a:solidFill>
                <a:latin typeface="Wingdings"/>
                <a:cs typeface="Wingdings"/>
              </a:rPr>
              <a:t></a:t>
            </a:r>
            <a:r>
              <a:rPr dirty="0" sz="1350" spc="1964">
                <a:solidFill>
                  <a:srgbClr val="BF0000"/>
                </a:solidFill>
                <a:latin typeface="Times New Roman"/>
                <a:cs typeface="Times New Roman"/>
              </a:rPr>
              <a:t>	</a:t>
            </a:r>
            <a:r>
              <a:rPr dirty="0" sz="1600" spc="-5" b="1">
                <a:latin typeface="Arial"/>
                <a:cs typeface="Arial"/>
              </a:rPr>
              <a:t>J.B. </a:t>
            </a:r>
            <a:r>
              <a:rPr dirty="0" sz="1600" b="1">
                <a:latin typeface="Arial"/>
                <a:cs typeface="Arial"/>
              </a:rPr>
              <a:t>Say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8095" y="2394623"/>
            <a:ext cx="13354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35" i="1">
                <a:latin typeface="Arial"/>
                <a:cs typeface="Arial"/>
              </a:rPr>
              <a:t>(F.von</a:t>
            </a:r>
            <a:r>
              <a:rPr dirty="0" sz="1600" spc="-45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Wieser)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0495" y="2178723"/>
            <a:ext cx="2140585" cy="701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  <a:tabLst>
                <a:tab pos="512445" algn="l"/>
              </a:tabLst>
            </a:pPr>
            <a:r>
              <a:rPr dirty="0" sz="1350" spc="1964">
                <a:solidFill>
                  <a:srgbClr val="BF0000"/>
                </a:solidFill>
                <a:latin typeface="Wingdings"/>
                <a:cs typeface="Wingdings"/>
              </a:rPr>
              <a:t></a:t>
            </a:r>
            <a:r>
              <a:rPr dirty="0" sz="1350" spc="1964">
                <a:solidFill>
                  <a:srgbClr val="BF0000"/>
                </a:solidFill>
                <a:latin typeface="Times New Roman"/>
                <a:cs typeface="Times New Roman"/>
              </a:rPr>
              <a:t>	</a:t>
            </a:r>
            <a:r>
              <a:rPr dirty="0" sz="1600" spc="-5" b="1">
                <a:latin typeface="Arial"/>
                <a:cs typeface="Arial"/>
              </a:rPr>
              <a:t>C.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Menger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00"/>
              </a:lnSpc>
              <a:tabLst>
                <a:tab pos="512445" algn="l"/>
              </a:tabLst>
            </a:pPr>
            <a:r>
              <a:rPr dirty="0" sz="1350" spc="1964">
                <a:solidFill>
                  <a:srgbClr val="BF0000"/>
                </a:solidFill>
                <a:latin typeface="Wingdings"/>
                <a:cs typeface="Wingdings"/>
              </a:rPr>
              <a:t></a:t>
            </a:r>
            <a:r>
              <a:rPr dirty="0" sz="1350" spc="1964">
                <a:solidFill>
                  <a:srgbClr val="BF0000"/>
                </a:solidFill>
                <a:latin typeface="Times New Roman"/>
                <a:cs typeface="Times New Roman"/>
              </a:rPr>
              <a:t>	</a:t>
            </a:r>
            <a:r>
              <a:rPr dirty="0" sz="1600" b="1">
                <a:latin typeface="Arial"/>
                <a:cs typeface="Arial"/>
              </a:rPr>
              <a:t>E.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Bhom-Bawerk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  <a:tabLst>
                <a:tab pos="512445" algn="l"/>
              </a:tabLst>
            </a:pPr>
            <a:r>
              <a:rPr dirty="0" sz="1350" spc="1964">
                <a:solidFill>
                  <a:srgbClr val="BF0000"/>
                </a:solidFill>
                <a:latin typeface="Wingdings"/>
                <a:cs typeface="Wingdings"/>
              </a:rPr>
              <a:t></a:t>
            </a:r>
            <a:r>
              <a:rPr dirty="0" sz="1350" spc="1964">
                <a:solidFill>
                  <a:srgbClr val="BF0000"/>
                </a:solidFill>
                <a:latin typeface="Times New Roman"/>
                <a:cs typeface="Times New Roman"/>
              </a:rPr>
              <a:t>	</a:t>
            </a:r>
            <a:r>
              <a:rPr dirty="0" sz="1600" spc="-5" b="1">
                <a:latin typeface="Arial"/>
                <a:cs typeface="Arial"/>
              </a:rPr>
              <a:t>K.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Wicksell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8095" y="3055023"/>
            <a:ext cx="14147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i="1">
                <a:latin typeface="Arial"/>
                <a:cs typeface="Arial"/>
              </a:rPr>
              <a:t>(J.Schumpeter)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0495" y="3055023"/>
            <a:ext cx="1744980" cy="485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  <a:tabLst>
                <a:tab pos="512445" algn="l"/>
              </a:tabLst>
            </a:pPr>
            <a:r>
              <a:rPr dirty="0" sz="1350" spc="1964">
                <a:solidFill>
                  <a:srgbClr val="BF0000"/>
                </a:solidFill>
                <a:latin typeface="Wingdings"/>
                <a:cs typeface="Wingdings"/>
              </a:rPr>
              <a:t></a:t>
            </a:r>
            <a:r>
              <a:rPr dirty="0" sz="1350" spc="1964">
                <a:solidFill>
                  <a:srgbClr val="BF0000"/>
                </a:solidFill>
                <a:latin typeface="Times New Roman"/>
                <a:cs typeface="Times New Roman"/>
              </a:rPr>
              <a:t>	</a:t>
            </a:r>
            <a:r>
              <a:rPr dirty="0" sz="1600" spc="-5" b="1">
                <a:latin typeface="Arial"/>
                <a:cs typeface="Arial"/>
              </a:rPr>
              <a:t>L. von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Mises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  <a:tabLst>
                <a:tab pos="512445" algn="l"/>
              </a:tabLst>
            </a:pPr>
            <a:r>
              <a:rPr dirty="0" sz="1350" spc="1964">
                <a:solidFill>
                  <a:srgbClr val="BF0000"/>
                </a:solidFill>
                <a:latin typeface="Wingdings"/>
                <a:cs typeface="Wingdings"/>
              </a:rPr>
              <a:t></a:t>
            </a:r>
            <a:r>
              <a:rPr dirty="0" sz="1350" spc="1964">
                <a:solidFill>
                  <a:srgbClr val="BF0000"/>
                </a:solidFill>
                <a:latin typeface="Times New Roman"/>
                <a:cs typeface="Times New Roman"/>
              </a:rPr>
              <a:t>	</a:t>
            </a:r>
            <a:r>
              <a:rPr dirty="0" sz="1600" spc="-90" b="1">
                <a:latin typeface="Arial"/>
                <a:cs typeface="Arial"/>
              </a:rPr>
              <a:t>F.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Hayek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3007" y="3270923"/>
            <a:ext cx="11887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60" i="1">
                <a:latin typeface="Arial"/>
                <a:cs typeface="Arial"/>
              </a:rPr>
              <a:t>(F.</a:t>
            </a:r>
            <a:r>
              <a:rPr dirty="0" sz="1600" spc="-50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Machllup)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0495" y="3715422"/>
            <a:ext cx="2818130" cy="2250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  <a:tabLst>
                <a:tab pos="512445" algn="l"/>
              </a:tabLst>
            </a:pPr>
            <a:r>
              <a:rPr dirty="0" sz="1350" spc="1964">
                <a:solidFill>
                  <a:srgbClr val="BF0000"/>
                </a:solidFill>
                <a:latin typeface="Wingdings"/>
                <a:cs typeface="Wingdings"/>
              </a:rPr>
              <a:t></a:t>
            </a:r>
            <a:r>
              <a:rPr dirty="0" sz="1350" spc="1964">
                <a:solidFill>
                  <a:srgbClr val="BF0000"/>
                </a:solidFill>
                <a:latin typeface="Times New Roman"/>
                <a:cs typeface="Times New Roman"/>
              </a:rPr>
              <a:t>	</a:t>
            </a:r>
            <a:r>
              <a:rPr dirty="0" sz="1600" spc="-45" b="1">
                <a:latin typeface="Arial"/>
                <a:cs typeface="Arial"/>
              </a:rPr>
              <a:t>W.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Roepke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  <a:tabLst>
                <a:tab pos="512445" algn="l"/>
              </a:tabLst>
            </a:pPr>
            <a:r>
              <a:rPr dirty="0" sz="1350" spc="1964">
                <a:solidFill>
                  <a:srgbClr val="BF0000"/>
                </a:solidFill>
                <a:latin typeface="Wingdings"/>
                <a:cs typeface="Wingdings"/>
              </a:rPr>
              <a:t></a:t>
            </a:r>
            <a:r>
              <a:rPr dirty="0" sz="1350" spc="1964">
                <a:solidFill>
                  <a:srgbClr val="BF0000"/>
                </a:solidFill>
                <a:latin typeface="Times New Roman"/>
                <a:cs typeface="Times New Roman"/>
              </a:rPr>
              <a:t>	</a:t>
            </a:r>
            <a:r>
              <a:rPr dirty="0" sz="1600" spc="-45" b="1">
                <a:latin typeface="Arial"/>
                <a:cs typeface="Arial"/>
              </a:rPr>
              <a:t>W.</a:t>
            </a:r>
            <a:r>
              <a:rPr dirty="0" sz="1600" spc="-5" b="1">
                <a:latin typeface="Arial"/>
                <a:cs typeface="Arial"/>
              </a:rPr>
              <a:t> Hutt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810"/>
              </a:lnSpc>
              <a:tabLst>
                <a:tab pos="512445" algn="l"/>
              </a:tabLst>
            </a:pPr>
            <a:r>
              <a:rPr dirty="0" sz="1350" spc="1964">
                <a:solidFill>
                  <a:srgbClr val="BF0000"/>
                </a:solidFill>
                <a:latin typeface="Wingdings"/>
                <a:cs typeface="Wingdings"/>
              </a:rPr>
              <a:t></a:t>
            </a:r>
            <a:r>
              <a:rPr dirty="0" sz="1350" spc="1964">
                <a:solidFill>
                  <a:srgbClr val="BF0000"/>
                </a:solidFill>
                <a:latin typeface="Times New Roman"/>
                <a:cs typeface="Times New Roman"/>
              </a:rPr>
              <a:t>	</a:t>
            </a:r>
            <a:r>
              <a:rPr dirty="0" sz="1600" b="1">
                <a:latin typeface="Arial"/>
                <a:cs typeface="Arial"/>
              </a:rPr>
              <a:t>M.</a:t>
            </a:r>
            <a:r>
              <a:rPr dirty="0" sz="1600" spc="-5" b="1">
                <a:latin typeface="Arial"/>
                <a:cs typeface="Arial"/>
              </a:rPr>
              <a:t> Rothbard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  <a:tabLst>
                <a:tab pos="512445" algn="l"/>
              </a:tabLst>
            </a:pPr>
            <a:r>
              <a:rPr dirty="0" sz="1350" spc="1964">
                <a:solidFill>
                  <a:srgbClr val="BF0000"/>
                </a:solidFill>
                <a:latin typeface="Wingdings"/>
                <a:cs typeface="Wingdings"/>
              </a:rPr>
              <a:t></a:t>
            </a:r>
            <a:r>
              <a:rPr dirty="0" sz="1350" spc="1964">
                <a:solidFill>
                  <a:srgbClr val="BF0000"/>
                </a:solidFill>
                <a:latin typeface="Times New Roman"/>
                <a:cs typeface="Times New Roman"/>
              </a:rPr>
              <a:t>	</a:t>
            </a:r>
            <a:r>
              <a:rPr dirty="0" sz="1600" b="1">
                <a:latin typeface="Arial"/>
                <a:cs typeface="Arial"/>
              </a:rPr>
              <a:t>I.</a:t>
            </a:r>
            <a:r>
              <a:rPr dirty="0" sz="1600" spc="-5" b="1">
                <a:latin typeface="Arial"/>
                <a:cs typeface="Arial"/>
              </a:rPr>
              <a:t> Kirzner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810"/>
              </a:lnSpc>
              <a:tabLst>
                <a:tab pos="512445" algn="l"/>
              </a:tabLst>
            </a:pPr>
            <a:r>
              <a:rPr dirty="0" sz="1350" spc="1964">
                <a:solidFill>
                  <a:srgbClr val="BF0000"/>
                </a:solidFill>
                <a:latin typeface="Wingdings"/>
                <a:cs typeface="Wingdings"/>
              </a:rPr>
              <a:t></a:t>
            </a:r>
            <a:r>
              <a:rPr dirty="0" sz="1350" spc="1964">
                <a:solidFill>
                  <a:srgbClr val="BF0000"/>
                </a:solidFill>
                <a:latin typeface="Times New Roman"/>
                <a:cs typeface="Times New Roman"/>
              </a:rPr>
              <a:t>	</a:t>
            </a:r>
            <a:r>
              <a:rPr dirty="0" sz="1600" b="1">
                <a:latin typeface="Arial"/>
                <a:cs typeface="Arial"/>
              </a:rPr>
              <a:t>J. </a:t>
            </a:r>
            <a:r>
              <a:rPr dirty="0" sz="1600" spc="-5" b="1">
                <a:latin typeface="Arial"/>
                <a:cs typeface="Arial"/>
              </a:rPr>
              <a:t>Huerta de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Soto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00"/>
              </a:lnSpc>
              <a:tabLst>
                <a:tab pos="512445" algn="l"/>
              </a:tabLst>
            </a:pPr>
            <a:r>
              <a:rPr dirty="0" sz="1350" spc="1964">
                <a:solidFill>
                  <a:srgbClr val="BF0000"/>
                </a:solidFill>
                <a:latin typeface="Wingdings"/>
                <a:cs typeface="Wingdings"/>
              </a:rPr>
              <a:t></a:t>
            </a:r>
            <a:r>
              <a:rPr dirty="0" sz="1350" spc="1964">
                <a:solidFill>
                  <a:srgbClr val="BF0000"/>
                </a:solidFill>
                <a:latin typeface="Times New Roman"/>
                <a:cs typeface="Times New Roman"/>
              </a:rPr>
              <a:t>	</a:t>
            </a:r>
            <a:r>
              <a:rPr dirty="0" sz="1600" spc="-5" b="1">
                <a:latin typeface="Arial"/>
                <a:cs typeface="Arial"/>
              </a:rPr>
              <a:t>Hans H.</a:t>
            </a:r>
            <a:r>
              <a:rPr dirty="0" sz="1600" spc="-9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Hoppe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50"/>
              </a:lnSpc>
              <a:tabLst>
                <a:tab pos="533400" algn="l"/>
              </a:tabLst>
            </a:pPr>
            <a:r>
              <a:rPr dirty="0" sz="1200" spc="1700">
                <a:solidFill>
                  <a:srgbClr val="BF0000"/>
                </a:solidFill>
                <a:latin typeface="Wingdings"/>
                <a:cs typeface="Wingdings"/>
              </a:rPr>
              <a:t></a:t>
            </a:r>
            <a:r>
              <a:rPr dirty="0" sz="1200" spc="1700">
                <a:solidFill>
                  <a:srgbClr val="BF0000"/>
                </a:solidFill>
                <a:latin typeface="Times New Roman"/>
                <a:cs typeface="Times New Roman"/>
              </a:rPr>
              <a:t>	</a:t>
            </a:r>
            <a:r>
              <a:rPr dirty="0" sz="1600" spc="-5" b="1">
                <a:latin typeface="Arial"/>
                <a:cs typeface="Arial"/>
              </a:rPr>
              <a:t>Robert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Murphy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60"/>
              </a:lnSpc>
              <a:tabLst>
                <a:tab pos="568960" algn="l"/>
              </a:tabLst>
            </a:pPr>
            <a:r>
              <a:rPr dirty="0" sz="1350" spc="1964">
                <a:solidFill>
                  <a:srgbClr val="BF0000"/>
                </a:solidFill>
                <a:latin typeface="Wingdings"/>
                <a:cs typeface="Wingdings"/>
              </a:rPr>
              <a:t></a:t>
            </a:r>
            <a:r>
              <a:rPr dirty="0" sz="1350" spc="1964">
                <a:solidFill>
                  <a:srgbClr val="BF0000"/>
                </a:solidFill>
                <a:latin typeface="Times New Roman"/>
                <a:cs typeface="Times New Roman"/>
              </a:rPr>
              <a:t>	</a:t>
            </a:r>
            <a:r>
              <a:rPr dirty="0" sz="1600" spc="-5" b="1">
                <a:latin typeface="Arial"/>
                <a:cs typeface="Arial"/>
              </a:rPr>
              <a:t>Hans </a:t>
            </a:r>
            <a:r>
              <a:rPr dirty="0" sz="1600" b="1">
                <a:latin typeface="Arial"/>
                <a:cs typeface="Arial"/>
              </a:rPr>
              <a:t>Guido</a:t>
            </a:r>
            <a:r>
              <a:rPr dirty="0" sz="1600" spc="-8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Hunssman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854773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Pensadores de </a:t>
            </a:r>
            <a:r>
              <a:rPr dirty="0" spc="-5"/>
              <a:t>referencia </a:t>
            </a:r>
            <a:r>
              <a:rPr dirty="0"/>
              <a:t>Escuela</a:t>
            </a:r>
            <a:r>
              <a:rPr dirty="0" spc="-210"/>
              <a:t> </a:t>
            </a:r>
            <a:r>
              <a:rPr dirty="0" spc="-5"/>
              <a:t>Austríaca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9359" y="6385249"/>
            <a:ext cx="12382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60">
                <a:latin typeface="Arial"/>
                <a:cs typeface="Arial"/>
              </a:rPr>
              <a:t>11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79714" y="692696"/>
          <a:ext cx="6409055" cy="5617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8420"/>
              </a:tblGrid>
              <a:tr h="1403350">
                <a:tc>
                  <a:txBody>
                    <a:bodyPr/>
                    <a:lstStyle/>
                    <a:p>
                      <a:pPr marL="294005" indent="-274320">
                        <a:lnSpc>
                          <a:spcPct val="100000"/>
                        </a:lnSpc>
                        <a:spcBef>
                          <a:spcPts val="760"/>
                        </a:spcBef>
                        <a:buClr>
                          <a:srgbClr val="BF0000"/>
                        </a:buClr>
                        <a:buSzPct val="83333"/>
                        <a:buFont typeface="Arial"/>
                        <a:buChar char=""/>
                        <a:tabLst>
                          <a:tab pos="294005" algn="l"/>
                          <a:tab pos="294640" algn="l"/>
                        </a:tabLst>
                      </a:pPr>
                      <a:r>
                        <a:rPr dirty="0" sz="1800" spc="-5">
                          <a:latin typeface="Tahoma"/>
                          <a:cs typeface="Tahoma"/>
                        </a:rPr>
                        <a:t>Individualismo objetivo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294005" indent="-274320">
                        <a:lnSpc>
                          <a:spcPct val="100000"/>
                        </a:lnSpc>
                        <a:spcBef>
                          <a:spcPts val="1520"/>
                        </a:spcBef>
                        <a:buClr>
                          <a:srgbClr val="BF0000"/>
                        </a:buClr>
                        <a:buSzPct val="83333"/>
                        <a:buFont typeface="Arial"/>
                        <a:buChar char=""/>
                        <a:tabLst>
                          <a:tab pos="294005" algn="l"/>
                          <a:tab pos="294640" algn="l"/>
                        </a:tabLst>
                      </a:pPr>
                      <a:r>
                        <a:rPr dirty="0" sz="1800" spc="-10">
                          <a:latin typeface="Tahoma"/>
                          <a:cs typeface="Tahoma"/>
                        </a:rPr>
                        <a:t>Positivismo </a:t>
                      </a:r>
                      <a:r>
                        <a:rPr dirty="0" sz="1800" spc="-5">
                          <a:latin typeface="Tahoma"/>
                          <a:cs typeface="Tahoma"/>
                        </a:rPr>
                        <a:t>lógico. </a:t>
                      </a:r>
                      <a:r>
                        <a:rPr dirty="0" sz="1800" spc="-10">
                          <a:latin typeface="Tahoma"/>
                          <a:cs typeface="Tahoma"/>
                        </a:rPr>
                        <a:t>Falsabilidad</a:t>
                      </a:r>
                      <a:r>
                        <a:rPr dirty="0" sz="18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5">
                          <a:latin typeface="Tahoma"/>
                          <a:cs typeface="Tahoma"/>
                        </a:rPr>
                        <a:t>empírica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294005" indent="-274320">
                        <a:lnSpc>
                          <a:spcPct val="100000"/>
                        </a:lnSpc>
                        <a:spcBef>
                          <a:spcPts val="1640"/>
                        </a:spcBef>
                        <a:buClr>
                          <a:srgbClr val="BF0000"/>
                        </a:buClr>
                        <a:buSzPct val="83333"/>
                        <a:buFont typeface="Arial"/>
                        <a:buChar char=""/>
                        <a:tabLst>
                          <a:tab pos="294005" algn="l"/>
                          <a:tab pos="294640" algn="l"/>
                        </a:tabLst>
                      </a:pPr>
                      <a:r>
                        <a:rPr dirty="0" sz="1800" spc="-5">
                          <a:latin typeface="Tahoma"/>
                          <a:cs typeface="Tahoma"/>
                        </a:rPr>
                        <a:t>Conocimiento perfecto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9652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A"/>
                    </a:solidFill>
                  </a:tcPr>
                </a:tc>
              </a:tr>
              <a:tr h="1440180">
                <a:tc>
                  <a:txBody>
                    <a:bodyPr/>
                    <a:lstStyle/>
                    <a:p>
                      <a:pPr marL="294005" indent="-274320">
                        <a:lnSpc>
                          <a:spcPct val="100000"/>
                        </a:lnSpc>
                        <a:spcBef>
                          <a:spcPts val="890"/>
                        </a:spcBef>
                        <a:buClr>
                          <a:srgbClr val="BF0000"/>
                        </a:buClr>
                        <a:buSzPct val="83333"/>
                        <a:buFont typeface="Arial"/>
                        <a:buChar char=""/>
                        <a:tabLst>
                          <a:tab pos="294005" algn="l"/>
                          <a:tab pos="294640" algn="l"/>
                        </a:tabLst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Economía matemática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294005" indent="-274320">
                        <a:lnSpc>
                          <a:spcPts val="2045"/>
                        </a:lnSpc>
                        <a:spcBef>
                          <a:spcPts val="1640"/>
                        </a:spcBef>
                        <a:buClr>
                          <a:srgbClr val="BF0000"/>
                        </a:buClr>
                        <a:buSzPct val="83333"/>
                        <a:buFont typeface="Arial"/>
                        <a:buChar char=""/>
                        <a:tabLst>
                          <a:tab pos="294005" algn="l"/>
                          <a:tab pos="294640" algn="l"/>
                        </a:tabLst>
                      </a:pPr>
                      <a:r>
                        <a:rPr dirty="0" sz="1800" spc="-3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Teoría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del</a:t>
                      </a:r>
                      <a:r>
                        <a:rPr dirty="0" sz="1800" spc="3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Equilibrio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lvl="1" marL="565785" indent="-228600">
                        <a:lnSpc>
                          <a:spcPts val="1695"/>
                        </a:lnSpc>
                        <a:buClr>
                          <a:srgbClr val="9B2D1F"/>
                        </a:buClr>
                        <a:buSzPct val="84375"/>
                        <a:buFont typeface="Arial"/>
                        <a:buChar char=""/>
                        <a:tabLst>
                          <a:tab pos="566420" algn="l"/>
                        </a:tabLst>
                      </a:pPr>
                      <a:r>
                        <a:rPr dirty="0" sz="16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General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lvl="1" marL="565785" indent="-228600">
                        <a:lnSpc>
                          <a:spcPts val="1810"/>
                        </a:lnSpc>
                        <a:buClr>
                          <a:srgbClr val="9B2D1F"/>
                        </a:buClr>
                        <a:buSzPct val="84375"/>
                        <a:buFont typeface="Arial"/>
                        <a:buChar char=""/>
                        <a:tabLst>
                          <a:tab pos="566420" algn="l"/>
                        </a:tabLst>
                      </a:pPr>
                      <a:r>
                        <a:rPr dirty="0" sz="16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Parcial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11303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B5B5B5"/>
                    </a:solidFill>
                  </a:tcPr>
                </a:tc>
              </a:tr>
              <a:tr h="935355">
                <a:tc>
                  <a:txBody>
                    <a:bodyPr/>
                    <a:lstStyle/>
                    <a:p>
                      <a:pPr marL="294005" indent="-274320">
                        <a:lnSpc>
                          <a:spcPct val="100000"/>
                        </a:lnSpc>
                        <a:spcBef>
                          <a:spcPts val="145"/>
                        </a:spcBef>
                        <a:buClr>
                          <a:srgbClr val="BF0000"/>
                        </a:buClr>
                        <a:buSzPct val="83333"/>
                        <a:buFont typeface="Arial"/>
                        <a:buChar char=""/>
                        <a:tabLst>
                          <a:tab pos="294005" algn="l"/>
                          <a:tab pos="294640" algn="l"/>
                        </a:tabLst>
                      </a:pPr>
                      <a:r>
                        <a:rPr dirty="0" sz="1800" spc="-10">
                          <a:latin typeface="Tahoma"/>
                          <a:cs typeface="Tahoma"/>
                        </a:rPr>
                        <a:t>Papel </a:t>
                      </a:r>
                      <a:r>
                        <a:rPr dirty="0" sz="1800" spc="-5">
                          <a:latin typeface="Tahoma"/>
                          <a:cs typeface="Tahoma"/>
                        </a:rPr>
                        <a:t>neutro del </a:t>
                      </a:r>
                      <a:r>
                        <a:rPr dirty="0" sz="1800" spc="-10">
                          <a:latin typeface="Tahoma"/>
                          <a:cs typeface="Tahoma"/>
                        </a:rPr>
                        <a:t>dinero. </a:t>
                      </a:r>
                      <a:r>
                        <a:rPr dirty="0" sz="1800" spc="-35">
                          <a:latin typeface="Tahoma"/>
                          <a:cs typeface="Tahoma"/>
                        </a:rPr>
                        <a:t>Teoría</a:t>
                      </a:r>
                      <a:r>
                        <a:rPr dirty="0" sz="1800" spc="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5">
                          <a:latin typeface="Tahoma"/>
                          <a:cs typeface="Tahoma"/>
                        </a:rPr>
                        <a:t>cuantitativa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294005" indent="-274320">
                        <a:lnSpc>
                          <a:spcPct val="100000"/>
                        </a:lnSpc>
                        <a:spcBef>
                          <a:spcPts val="1639"/>
                        </a:spcBef>
                        <a:buClr>
                          <a:srgbClr val="BF0000"/>
                        </a:buClr>
                        <a:buSzPct val="83333"/>
                        <a:buFont typeface="Arial"/>
                        <a:buChar char=""/>
                        <a:tabLst>
                          <a:tab pos="294005" algn="l"/>
                          <a:tab pos="294640" algn="l"/>
                        </a:tabLst>
                      </a:pPr>
                      <a:r>
                        <a:rPr dirty="0" sz="1800" spc="-5">
                          <a:latin typeface="Tahoma"/>
                          <a:cs typeface="Tahoma"/>
                        </a:rPr>
                        <a:t>Interés como productividad marginal del capital</a:t>
                      </a:r>
                      <a:r>
                        <a:rPr dirty="0" sz="1800" spc="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5">
                          <a:latin typeface="Tahoma"/>
                          <a:cs typeface="Tahoma"/>
                        </a:rPr>
                        <a:t>(stock)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18415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A"/>
                    </a:solidFill>
                  </a:tcPr>
                </a:tc>
              </a:tr>
              <a:tr h="1836420">
                <a:tc>
                  <a:txBody>
                    <a:bodyPr/>
                    <a:lstStyle/>
                    <a:p>
                      <a:pPr marL="273685" marR="3598545" indent="-273685">
                        <a:lnSpc>
                          <a:spcPts val="2140"/>
                        </a:lnSpc>
                        <a:buClr>
                          <a:srgbClr val="BF0000"/>
                        </a:buClr>
                        <a:buSzPct val="83333"/>
                        <a:buFont typeface="Arial"/>
                        <a:buChar char=""/>
                        <a:tabLst>
                          <a:tab pos="273685" algn="l"/>
                          <a:tab pos="294640" algn="l"/>
                        </a:tabLst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Modelos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teóricos</a:t>
                      </a:r>
                      <a:r>
                        <a:rPr dirty="0" sz="1800" spc="-3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básicos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lvl="1" marL="565785" indent="-228600">
                        <a:lnSpc>
                          <a:spcPts val="1710"/>
                        </a:lnSpc>
                        <a:spcBef>
                          <a:spcPts val="1410"/>
                        </a:spcBef>
                        <a:buClr>
                          <a:srgbClr val="9B2D1F"/>
                        </a:buClr>
                        <a:buSzPct val="84375"/>
                        <a:buFont typeface="Arial"/>
                        <a:buChar char=""/>
                        <a:tabLst>
                          <a:tab pos="566420" algn="l"/>
                        </a:tabLst>
                      </a:pPr>
                      <a:r>
                        <a:rPr dirty="0" sz="16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Competencia perfecta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lvl="1" marL="565785" indent="-228600">
                        <a:lnSpc>
                          <a:spcPts val="1550"/>
                        </a:lnSpc>
                        <a:buClr>
                          <a:srgbClr val="9B2D1F"/>
                        </a:buClr>
                        <a:buSzPct val="84375"/>
                        <a:buFont typeface="Arial"/>
                        <a:buChar char=""/>
                        <a:tabLst>
                          <a:tab pos="566420" algn="l"/>
                        </a:tabLst>
                      </a:pPr>
                      <a:r>
                        <a:rPr dirty="0" sz="16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Competencia imperfecta.</a:t>
                      </a:r>
                      <a:r>
                        <a:rPr dirty="0" sz="1600" spc="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Monopolio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lvl="1" marL="565785" indent="-228600">
                        <a:lnSpc>
                          <a:spcPts val="1550"/>
                        </a:lnSpc>
                        <a:buClr>
                          <a:srgbClr val="9B2D1F"/>
                        </a:buClr>
                        <a:buSzPct val="84375"/>
                        <a:buFont typeface="Arial"/>
                        <a:buChar char=""/>
                        <a:tabLst>
                          <a:tab pos="566420" algn="l"/>
                        </a:tabLst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Costes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medios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marginales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lvl="1" marL="565785" indent="-228600">
                        <a:lnSpc>
                          <a:spcPts val="1500"/>
                        </a:lnSpc>
                        <a:buClr>
                          <a:srgbClr val="9B2D1F"/>
                        </a:buClr>
                        <a:buSzPct val="84375"/>
                        <a:buFont typeface="Arial"/>
                        <a:buChar char=""/>
                        <a:tabLst>
                          <a:tab pos="566420" algn="l"/>
                        </a:tabLst>
                      </a:pPr>
                      <a:r>
                        <a:rPr dirty="0" sz="16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Curva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 transformación. Óptimo de</a:t>
                      </a:r>
                      <a:r>
                        <a:rPr dirty="0" sz="1600" spc="2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Pareto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lvl="1" marL="565785" indent="-228600">
                        <a:lnSpc>
                          <a:spcPts val="1500"/>
                        </a:lnSpc>
                        <a:buClr>
                          <a:srgbClr val="9B2D1F"/>
                        </a:buClr>
                        <a:buSzPct val="84375"/>
                        <a:buFont typeface="Arial"/>
                        <a:buChar char=""/>
                        <a:tabLst>
                          <a:tab pos="566420" algn="l"/>
                        </a:tabLst>
                      </a:pPr>
                      <a:r>
                        <a:rPr dirty="0" sz="16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Curvas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 indiferencia de</a:t>
                      </a:r>
                      <a:r>
                        <a:rPr dirty="0" sz="1600" spc="1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utilidad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lvl="1" marL="565785" indent="-228600">
                        <a:lnSpc>
                          <a:spcPts val="1710"/>
                        </a:lnSpc>
                        <a:buClr>
                          <a:srgbClr val="9B2D1F"/>
                        </a:buClr>
                        <a:buSzPct val="84375"/>
                        <a:buFont typeface="Arial"/>
                        <a:buChar char=""/>
                        <a:tabLst>
                          <a:tab pos="566420" algn="l"/>
                        </a:tabLst>
                      </a:pPr>
                      <a:r>
                        <a:rPr dirty="0" sz="1600" spc="-3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Teoría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dirty="0" sz="1600" spc="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juegos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B5B5B5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554672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Bases paradigma</a:t>
            </a:r>
            <a:r>
              <a:rPr dirty="0" spc="-100"/>
              <a:t> </a:t>
            </a:r>
            <a:r>
              <a:rPr dirty="0"/>
              <a:t>neoclásico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0769" y="6237287"/>
            <a:ext cx="1059180" cy="466725"/>
          </a:xfrm>
          <a:prstGeom prst="rect">
            <a:avLst/>
          </a:prstGeom>
          <a:ln w="9524">
            <a:solidFill>
              <a:srgbClr val="E84433"/>
            </a:solidFill>
          </a:ln>
        </p:spPr>
        <p:txBody>
          <a:bodyPr wrap="square" lIns="0" tIns="55879" rIns="0" bIns="0" rtlCol="0" vert="horz">
            <a:spAutoFit/>
          </a:bodyPr>
          <a:lstStyle/>
          <a:p>
            <a:pPr marL="165735" marR="153035" indent="8890">
              <a:lnSpc>
                <a:spcPts val="1400"/>
              </a:lnSpc>
              <a:spcBef>
                <a:spcPts val="439"/>
              </a:spcBef>
            </a:pPr>
            <a:r>
              <a:rPr dirty="0" sz="1200" spc="-5" b="1" i="1">
                <a:solidFill>
                  <a:srgbClr val="E02D27"/>
                </a:solidFill>
                <a:latin typeface="Tahoma"/>
                <a:cs typeface="Tahoma"/>
              </a:rPr>
              <a:t>Tesis </a:t>
            </a:r>
            <a:r>
              <a:rPr dirty="0" sz="1200" b="1" i="1">
                <a:solidFill>
                  <a:srgbClr val="E02D27"/>
                </a:solidFill>
                <a:latin typeface="Tahoma"/>
                <a:cs typeface="Tahoma"/>
              </a:rPr>
              <a:t>JTG  Nov</a:t>
            </a:r>
            <a:r>
              <a:rPr dirty="0" sz="1200" spc="-100" b="1" i="1">
                <a:solidFill>
                  <a:srgbClr val="E02D27"/>
                </a:solidFill>
                <a:latin typeface="Tahoma"/>
                <a:cs typeface="Tahoma"/>
              </a:rPr>
              <a:t> </a:t>
            </a:r>
            <a:r>
              <a:rPr dirty="0" sz="1200" b="1" i="1">
                <a:solidFill>
                  <a:srgbClr val="E02D27"/>
                </a:solidFill>
                <a:latin typeface="Tahoma"/>
                <a:cs typeface="Tahoma"/>
              </a:rPr>
              <a:t>1987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8314" y="6421315"/>
            <a:ext cx="11303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75"/>
              </a:lnSpc>
            </a:pPr>
            <a:r>
              <a:rPr dirty="0" sz="800"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5940" y="6597650"/>
            <a:ext cx="1152525" cy="260350"/>
          </a:xfrm>
          <a:custGeom>
            <a:avLst/>
            <a:gdLst/>
            <a:ahLst/>
            <a:cxnLst/>
            <a:rect l="l" t="t" r="r" b="b"/>
            <a:pathLst>
              <a:path w="1152525" h="260350">
                <a:moveTo>
                  <a:pt x="0" y="260349"/>
                </a:moveTo>
                <a:lnTo>
                  <a:pt x="1152127" y="260349"/>
                </a:lnTo>
                <a:lnTo>
                  <a:pt x="1152127" y="0"/>
                </a:lnTo>
                <a:lnTo>
                  <a:pt x="0" y="0"/>
                </a:lnTo>
                <a:lnTo>
                  <a:pt x="0" y="260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195512" y="1268412"/>
            <a:ext cx="5977255" cy="1584325"/>
          </a:xfrm>
          <a:prstGeom prst="rect">
            <a:avLst/>
          </a:prstGeom>
          <a:solidFill>
            <a:srgbClr val="FFCCCA"/>
          </a:solidFill>
        </p:spPr>
        <p:txBody>
          <a:bodyPr wrap="square" lIns="0" tIns="194310" rIns="0" bIns="0" rtlCol="0" vert="horz">
            <a:spAutoFit/>
          </a:bodyPr>
          <a:lstStyle/>
          <a:p>
            <a:pPr marL="401320" indent="-274320">
              <a:lnSpc>
                <a:spcPct val="100000"/>
              </a:lnSpc>
              <a:spcBef>
                <a:spcPts val="1530"/>
              </a:spcBef>
              <a:buClr>
                <a:srgbClr val="BF0000"/>
              </a:buClr>
              <a:buSzPct val="83333"/>
              <a:buFont typeface="Arial"/>
              <a:buChar char=""/>
              <a:tabLst>
                <a:tab pos="401320" algn="l"/>
                <a:tab pos="401955" algn="l"/>
              </a:tabLst>
            </a:pPr>
            <a:r>
              <a:rPr dirty="0" sz="1800" spc="-5">
                <a:latin typeface="Tahoma"/>
                <a:cs typeface="Tahoma"/>
              </a:rPr>
              <a:t>Epistemología </a:t>
            </a:r>
            <a:r>
              <a:rPr dirty="0" sz="1800" spc="-10">
                <a:latin typeface="Tahoma"/>
                <a:cs typeface="Tahoma"/>
              </a:rPr>
              <a:t>subjetiva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BF0000"/>
              </a:buClr>
              <a:buFont typeface="Arial"/>
              <a:buChar char=""/>
            </a:pPr>
            <a:endParaRPr sz="1750">
              <a:latin typeface="Times New Roman"/>
              <a:cs typeface="Times New Roman"/>
            </a:endParaRPr>
          </a:p>
          <a:p>
            <a:pPr marL="401320" indent="-274320">
              <a:lnSpc>
                <a:spcPct val="100000"/>
              </a:lnSpc>
              <a:buClr>
                <a:srgbClr val="BF0000"/>
              </a:buClr>
              <a:buSzPct val="83333"/>
              <a:buFont typeface="Arial"/>
              <a:buChar char=""/>
              <a:tabLst>
                <a:tab pos="401320" algn="l"/>
                <a:tab pos="401955" algn="l"/>
              </a:tabLst>
            </a:pPr>
            <a:r>
              <a:rPr dirty="0" sz="1800" spc="-5">
                <a:latin typeface="Tahoma"/>
                <a:cs typeface="Tahoma"/>
              </a:rPr>
              <a:t>Individualismo metodológico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F0000"/>
              </a:buClr>
              <a:buFont typeface="Arial"/>
              <a:buChar char=""/>
            </a:pPr>
            <a:endParaRPr sz="1650">
              <a:latin typeface="Times New Roman"/>
              <a:cs typeface="Times New Roman"/>
            </a:endParaRPr>
          </a:p>
          <a:p>
            <a:pPr marL="401320" indent="-274320">
              <a:lnSpc>
                <a:spcPct val="100000"/>
              </a:lnSpc>
              <a:buClr>
                <a:srgbClr val="BF0000"/>
              </a:buClr>
              <a:buSzPct val="83333"/>
              <a:buFont typeface="Arial"/>
              <a:buChar char=""/>
              <a:tabLst>
                <a:tab pos="401320" algn="l"/>
                <a:tab pos="401955" algn="l"/>
              </a:tabLst>
            </a:pPr>
            <a:r>
              <a:rPr dirty="0" sz="1800" spc="-5">
                <a:latin typeface="Tahoma"/>
                <a:cs typeface="Tahoma"/>
              </a:rPr>
              <a:t>Procesos espontáneos.</a:t>
            </a:r>
            <a:r>
              <a:rPr dirty="0" sz="1800" spc="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Organicidad</a:t>
            </a:r>
            <a:endParaRPr sz="1800">
              <a:latin typeface="Tahoma"/>
              <a:cs typeface="Tahom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95512" y="2997200"/>
          <a:ext cx="5977255" cy="3600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135"/>
                <a:gridCol w="5658485"/>
              </a:tblGrid>
              <a:tr h="455295">
                <a:tc>
                  <a:txBody>
                    <a:bodyPr/>
                    <a:lstStyle/>
                    <a:p>
                      <a:pPr algn="r" marR="7556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150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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88900">
                    <a:solidFill>
                      <a:srgbClr val="B5B5B5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Ignorancia.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Conocimiento</a:t>
                      </a:r>
                      <a:r>
                        <a:rPr dirty="0" sz="1800" spc="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disperso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50800">
                    <a:solidFill>
                      <a:srgbClr val="B5B5B5"/>
                    </a:solidFill>
                  </a:tcPr>
                </a:tc>
              </a:tr>
              <a:tr h="516890">
                <a:tc>
                  <a:txBody>
                    <a:bodyPr/>
                    <a:lstStyle/>
                    <a:p>
                      <a:pPr algn="r" marR="75565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dirty="0" sz="150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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67005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B5B5B5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Incertidumbre.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128905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B5B5B5"/>
                    </a:solidFill>
                  </a:tcPr>
                </a:tc>
              </a:tr>
              <a:tr h="575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r" marR="75565">
                        <a:lnSpc>
                          <a:spcPct val="100000"/>
                        </a:lnSpc>
                      </a:pPr>
                      <a:r>
                        <a:rPr dirty="0" sz="150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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A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8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Intercambio monetario. Dinero </a:t>
                      </a:r>
                      <a:r>
                        <a:rPr dirty="0" sz="18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dirty="0" sz="1800" spc="1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Crédito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14478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A"/>
                    </a:solidFill>
                  </a:tcPr>
                </a:tc>
              </a:tr>
              <a:tr h="374015">
                <a:tc>
                  <a:txBody>
                    <a:bodyPr/>
                    <a:lstStyle/>
                    <a:p>
                      <a:pPr algn="r" marR="75565">
                        <a:lnSpc>
                          <a:spcPts val="1735"/>
                        </a:lnSpc>
                        <a:spcBef>
                          <a:spcPts val="1110"/>
                        </a:spcBef>
                      </a:pPr>
                      <a:r>
                        <a:rPr dirty="0" sz="150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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4097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B5B5B5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035"/>
                        </a:lnSpc>
                        <a:spcBef>
                          <a:spcPts val="81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Preferencia temporal. </a:t>
                      </a:r>
                      <a:r>
                        <a:rPr dirty="0" sz="1800" spc="-3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Teoría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del</a:t>
                      </a:r>
                      <a:r>
                        <a:rPr dirty="0" sz="1800" spc="4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capital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10287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B5B5B5"/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algn="r" marR="755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50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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B5B5B5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125"/>
                        </a:lnSpc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Ciclo económico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endógeno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B5B5B5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dirty="0" sz="150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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ts val="1735"/>
                        </a:lnSpc>
                        <a:spcBef>
                          <a:spcPts val="200"/>
                        </a:spcBef>
                      </a:pPr>
                      <a:r>
                        <a:rPr dirty="0" sz="150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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FCCCA"/>
                    </a:solidFill>
                  </a:tcPr>
                </a:tc>
                <a:tc>
                  <a:txBody>
                    <a:bodyPr/>
                    <a:lstStyle/>
                    <a:p>
                      <a:pPr marL="83185" marR="3524885">
                        <a:lnSpc>
                          <a:spcPts val="2000"/>
                        </a:lnSpc>
                        <a:spcBef>
                          <a:spcPts val="1639"/>
                        </a:spcBef>
                      </a:pPr>
                      <a:r>
                        <a:rPr dirty="0" sz="1800" spc="-5">
                          <a:latin typeface="Tahoma"/>
                          <a:cs typeface="Tahoma"/>
                        </a:rPr>
                        <a:t>Proceso de</a:t>
                      </a:r>
                      <a:r>
                        <a:rPr dirty="0" sz="18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5">
                          <a:latin typeface="Tahoma"/>
                          <a:cs typeface="Tahoma"/>
                        </a:rPr>
                        <a:t>mercado  Función</a:t>
                      </a:r>
                      <a:r>
                        <a:rPr dirty="0" sz="18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5">
                          <a:latin typeface="Tahoma"/>
                          <a:cs typeface="Tahoma"/>
                        </a:rPr>
                        <a:t>empresarial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208279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FCCCA"/>
                    </a:solidFill>
                  </a:tcPr>
                </a:tc>
              </a:tr>
              <a:tr h="615587">
                <a:tc>
                  <a:txBody>
                    <a:bodyPr/>
                    <a:lstStyle/>
                    <a:p>
                      <a:pPr algn="r" marR="755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50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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solidFill>
                      <a:srgbClr val="FFCCCA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060"/>
                        </a:lnSpc>
                      </a:pPr>
                      <a:r>
                        <a:rPr dirty="0" sz="1800" spc="-5">
                          <a:latin typeface="Tahoma"/>
                          <a:cs typeface="Tahoma"/>
                        </a:rPr>
                        <a:t>Soberanía del</a:t>
                      </a:r>
                      <a:r>
                        <a:rPr dirty="0" sz="18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5">
                          <a:latin typeface="Tahoma"/>
                          <a:cs typeface="Tahoma"/>
                        </a:rPr>
                        <a:t>consumidor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FCCCA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3283" y="128295"/>
            <a:ext cx="7347584" cy="1051560"/>
          </a:xfrm>
          <a:prstGeom prst="rect"/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300"/>
              </a:spcBef>
            </a:pPr>
            <a:r>
              <a:rPr dirty="0"/>
              <a:t>Bases del paradigma </a:t>
            </a:r>
            <a:r>
              <a:rPr dirty="0" spc="-5"/>
              <a:t>economía</a:t>
            </a:r>
            <a:r>
              <a:rPr dirty="0" spc="-70"/>
              <a:t> </a:t>
            </a:r>
            <a:r>
              <a:rPr dirty="0"/>
              <a:t>lógica  (Escuela</a:t>
            </a:r>
            <a:r>
              <a:rPr dirty="0" spc="-5"/>
              <a:t> austríaca)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0769" y="6237287"/>
            <a:ext cx="1059180" cy="466725"/>
          </a:xfrm>
          <a:prstGeom prst="rect">
            <a:avLst/>
          </a:prstGeom>
          <a:ln w="9524">
            <a:solidFill>
              <a:srgbClr val="E84433"/>
            </a:solidFill>
          </a:ln>
        </p:spPr>
        <p:txBody>
          <a:bodyPr wrap="square" lIns="0" tIns="55879" rIns="0" bIns="0" rtlCol="0" vert="horz">
            <a:spAutoFit/>
          </a:bodyPr>
          <a:lstStyle/>
          <a:p>
            <a:pPr marL="165735" marR="153035" indent="8890">
              <a:lnSpc>
                <a:spcPts val="1400"/>
              </a:lnSpc>
              <a:spcBef>
                <a:spcPts val="439"/>
              </a:spcBef>
            </a:pPr>
            <a:r>
              <a:rPr dirty="0" sz="1200" spc="-5" b="1" i="1">
                <a:solidFill>
                  <a:srgbClr val="E02D27"/>
                </a:solidFill>
                <a:latin typeface="Tahoma"/>
                <a:cs typeface="Tahoma"/>
              </a:rPr>
              <a:t>Tesis </a:t>
            </a:r>
            <a:r>
              <a:rPr dirty="0" sz="1200" b="1" i="1">
                <a:solidFill>
                  <a:srgbClr val="E02D27"/>
                </a:solidFill>
                <a:latin typeface="Tahoma"/>
                <a:cs typeface="Tahoma"/>
              </a:rPr>
              <a:t>JTG  Nov</a:t>
            </a:r>
            <a:r>
              <a:rPr dirty="0" sz="1200" spc="-100" b="1" i="1">
                <a:solidFill>
                  <a:srgbClr val="E02D27"/>
                </a:solidFill>
                <a:latin typeface="Tahoma"/>
                <a:cs typeface="Tahoma"/>
              </a:rPr>
              <a:t> </a:t>
            </a:r>
            <a:r>
              <a:rPr dirty="0" sz="1200" b="1" i="1">
                <a:solidFill>
                  <a:srgbClr val="E02D27"/>
                </a:solidFill>
                <a:latin typeface="Tahoma"/>
                <a:cs typeface="Tahoma"/>
              </a:rPr>
              <a:t>1987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9530" y="266547"/>
            <a:ext cx="137160" cy="79375"/>
          </a:xfrm>
          <a:custGeom>
            <a:avLst/>
            <a:gdLst/>
            <a:ahLst/>
            <a:cxnLst/>
            <a:rect l="l" t="t" r="r" b="b"/>
            <a:pathLst>
              <a:path w="137160" h="79375">
                <a:moveTo>
                  <a:pt x="122085" y="0"/>
                </a:moveTo>
                <a:lnTo>
                  <a:pt x="114490" y="0"/>
                </a:lnTo>
                <a:lnTo>
                  <a:pt x="84112" y="1777"/>
                </a:lnTo>
                <a:lnTo>
                  <a:pt x="54773" y="6973"/>
                </a:lnTo>
                <a:lnTo>
                  <a:pt x="26670" y="15382"/>
                </a:lnTo>
                <a:lnTo>
                  <a:pt x="0" y="26796"/>
                </a:lnTo>
                <a:lnTo>
                  <a:pt x="215" y="27216"/>
                </a:lnTo>
                <a:lnTo>
                  <a:pt x="97243" y="79324"/>
                </a:lnTo>
                <a:lnTo>
                  <a:pt x="137033" y="1003"/>
                </a:lnTo>
                <a:lnTo>
                  <a:pt x="129590" y="355"/>
                </a:lnTo>
                <a:lnTo>
                  <a:pt x="12208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94246" y="362026"/>
            <a:ext cx="123825" cy="152400"/>
          </a:xfrm>
          <a:custGeom>
            <a:avLst/>
            <a:gdLst/>
            <a:ahLst/>
            <a:cxnLst/>
            <a:rect l="l" t="t" r="r" b="b"/>
            <a:pathLst>
              <a:path w="123825" h="152400">
                <a:moveTo>
                  <a:pt x="70027" y="0"/>
                </a:moveTo>
                <a:lnTo>
                  <a:pt x="68199" y="1701"/>
                </a:lnTo>
                <a:lnTo>
                  <a:pt x="66192" y="3225"/>
                </a:lnTo>
                <a:lnTo>
                  <a:pt x="47853" y="13855"/>
                </a:lnTo>
                <a:lnTo>
                  <a:pt x="0" y="141084"/>
                </a:lnTo>
                <a:lnTo>
                  <a:pt x="12179" y="151777"/>
                </a:lnTo>
                <a:lnTo>
                  <a:pt x="105765" y="116751"/>
                </a:lnTo>
                <a:lnTo>
                  <a:pt x="111264" y="114554"/>
                </a:lnTo>
                <a:lnTo>
                  <a:pt x="117170" y="113195"/>
                </a:lnTo>
                <a:lnTo>
                  <a:pt x="123329" y="112699"/>
                </a:lnTo>
                <a:lnTo>
                  <a:pt x="115112" y="81808"/>
                </a:lnTo>
                <a:lnTo>
                  <a:pt x="103317" y="52563"/>
                </a:lnTo>
                <a:lnTo>
                  <a:pt x="88203" y="25212"/>
                </a:lnTo>
                <a:lnTo>
                  <a:pt x="7002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22313" y="530466"/>
            <a:ext cx="100330" cy="175260"/>
          </a:xfrm>
          <a:custGeom>
            <a:avLst/>
            <a:gdLst/>
            <a:ahLst/>
            <a:cxnLst/>
            <a:rect l="l" t="t" r="r" b="b"/>
            <a:pathLst>
              <a:path w="100329" h="175259">
                <a:moveTo>
                  <a:pt x="100304" y="0"/>
                </a:moveTo>
                <a:lnTo>
                  <a:pt x="29184" y="26606"/>
                </a:lnTo>
                <a:lnTo>
                  <a:pt x="30200" y="29235"/>
                </a:lnTo>
                <a:lnTo>
                  <a:pt x="30759" y="30784"/>
                </a:lnTo>
                <a:lnTo>
                  <a:pt x="32675" y="38009"/>
                </a:lnTo>
                <a:lnTo>
                  <a:pt x="33294" y="45385"/>
                </a:lnTo>
                <a:lnTo>
                  <a:pt x="32554" y="52782"/>
                </a:lnTo>
                <a:lnTo>
                  <a:pt x="30391" y="60071"/>
                </a:lnTo>
                <a:lnTo>
                  <a:pt x="0" y="135902"/>
                </a:lnTo>
                <a:lnTo>
                  <a:pt x="28536" y="175056"/>
                </a:lnTo>
                <a:lnTo>
                  <a:pt x="57343" y="138937"/>
                </a:lnTo>
                <a:lnTo>
                  <a:pt x="79446" y="97972"/>
                </a:lnTo>
                <a:lnTo>
                  <a:pt x="94007" y="52986"/>
                </a:lnTo>
                <a:lnTo>
                  <a:pt x="100190" y="4800"/>
                </a:lnTo>
                <a:lnTo>
                  <a:pt x="10030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26111" y="712228"/>
            <a:ext cx="189230" cy="73660"/>
          </a:xfrm>
          <a:custGeom>
            <a:avLst/>
            <a:gdLst/>
            <a:ahLst/>
            <a:cxnLst/>
            <a:rect l="l" t="t" r="r" b="b"/>
            <a:pathLst>
              <a:path w="189229" h="73659">
                <a:moveTo>
                  <a:pt x="171234" y="0"/>
                </a:moveTo>
                <a:lnTo>
                  <a:pt x="165303" y="4356"/>
                </a:lnTo>
                <a:lnTo>
                  <a:pt x="158178" y="7099"/>
                </a:lnTo>
                <a:lnTo>
                  <a:pt x="81800" y="13131"/>
                </a:lnTo>
                <a:lnTo>
                  <a:pt x="0" y="70738"/>
                </a:lnTo>
                <a:lnTo>
                  <a:pt x="9341" y="71945"/>
                </a:lnTo>
                <a:lnTo>
                  <a:pt x="18773" y="72829"/>
                </a:lnTo>
                <a:lnTo>
                  <a:pt x="28296" y="73373"/>
                </a:lnTo>
                <a:lnTo>
                  <a:pt x="37909" y="73558"/>
                </a:lnTo>
                <a:lnTo>
                  <a:pt x="79382" y="70229"/>
                </a:lnTo>
                <a:lnTo>
                  <a:pt x="118748" y="60596"/>
                </a:lnTo>
                <a:lnTo>
                  <a:pt x="155499" y="45188"/>
                </a:lnTo>
                <a:lnTo>
                  <a:pt x="189128" y="24536"/>
                </a:lnTo>
                <a:lnTo>
                  <a:pt x="1712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55779" y="603415"/>
            <a:ext cx="202565" cy="167005"/>
          </a:xfrm>
          <a:custGeom>
            <a:avLst/>
            <a:gdLst/>
            <a:ahLst/>
            <a:cxnLst/>
            <a:rect l="l" t="t" r="r" b="b"/>
            <a:pathLst>
              <a:path w="202564" h="167004">
                <a:moveTo>
                  <a:pt x="60934" y="0"/>
                </a:moveTo>
                <a:lnTo>
                  <a:pt x="7835" y="70688"/>
                </a:lnTo>
                <a:lnTo>
                  <a:pt x="4127" y="74028"/>
                </a:lnTo>
                <a:lnTo>
                  <a:pt x="0" y="76606"/>
                </a:lnTo>
                <a:lnTo>
                  <a:pt x="24373" y="105230"/>
                </a:lnTo>
                <a:lnTo>
                  <a:pt x="52573" y="130043"/>
                </a:lnTo>
                <a:lnTo>
                  <a:pt x="84165" y="150581"/>
                </a:lnTo>
                <a:lnTo>
                  <a:pt x="118719" y="166382"/>
                </a:lnTo>
                <a:lnTo>
                  <a:pt x="202399" y="107442"/>
                </a:lnTo>
                <a:lnTo>
                  <a:pt x="164591" y="82308"/>
                </a:lnTo>
                <a:lnTo>
                  <a:pt x="609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75882" y="395719"/>
            <a:ext cx="116205" cy="81915"/>
          </a:xfrm>
          <a:custGeom>
            <a:avLst/>
            <a:gdLst/>
            <a:ahLst/>
            <a:cxnLst/>
            <a:rect l="l" t="t" r="r" b="b"/>
            <a:pathLst>
              <a:path w="116204" h="81915">
                <a:moveTo>
                  <a:pt x="115582" y="0"/>
                </a:moveTo>
                <a:lnTo>
                  <a:pt x="18491" y="21437"/>
                </a:lnTo>
                <a:lnTo>
                  <a:pt x="0" y="64274"/>
                </a:lnTo>
                <a:lnTo>
                  <a:pt x="80619" y="80035"/>
                </a:lnTo>
                <a:lnTo>
                  <a:pt x="82791" y="80721"/>
                </a:lnTo>
                <a:lnTo>
                  <a:pt x="84912" y="81521"/>
                </a:lnTo>
                <a:lnTo>
                  <a:pt x="11558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61087" y="498411"/>
            <a:ext cx="154305" cy="187960"/>
          </a:xfrm>
          <a:custGeom>
            <a:avLst/>
            <a:gdLst/>
            <a:ahLst/>
            <a:cxnLst/>
            <a:rect l="l" t="t" r="r" b="b"/>
            <a:pathLst>
              <a:path w="154304" h="187959">
                <a:moveTo>
                  <a:pt x="0" y="0"/>
                </a:moveTo>
                <a:lnTo>
                  <a:pt x="24218" y="148983"/>
                </a:lnTo>
                <a:lnTo>
                  <a:pt x="32664" y="187413"/>
                </a:lnTo>
                <a:lnTo>
                  <a:pt x="112407" y="181101"/>
                </a:lnTo>
                <a:lnTo>
                  <a:pt x="154152" y="76987"/>
                </a:lnTo>
                <a:lnTo>
                  <a:pt x="85470" y="16687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06236" y="547712"/>
            <a:ext cx="78105" cy="98425"/>
          </a:xfrm>
          <a:custGeom>
            <a:avLst/>
            <a:gdLst/>
            <a:ahLst/>
            <a:cxnLst/>
            <a:rect l="l" t="t" r="r" b="b"/>
            <a:pathLst>
              <a:path w="78104" h="98425">
                <a:moveTo>
                  <a:pt x="0" y="0"/>
                </a:moveTo>
                <a:lnTo>
                  <a:pt x="3447" y="25937"/>
                </a:lnTo>
                <a:lnTo>
                  <a:pt x="9375" y="50993"/>
                </a:lnTo>
                <a:lnTo>
                  <a:pt x="17652" y="75045"/>
                </a:lnTo>
                <a:lnTo>
                  <a:pt x="28143" y="97967"/>
                </a:lnTo>
                <a:lnTo>
                  <a:pt x="77660" y="32042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77813" y="274637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29" h="107950">
                <a:moveTo>
                  <a:pt x="50482" y="0"/>
                </a:moveTo>
                <a:lnTo>
                  <a:pt x="0" y="87922"/>
                </a:lnTo>
                <a:lnTo>
                  <a:pt x="5802" y="91757"/>
                </a:lnTo>
                <a:lnTo>
                  <a:pt x="10742" y="96410"/>
                </a:lnTo>
                <a:lnTo>
                  <a:pt x="14775" y="101747"/>
                </a:lnTo>
                <a:lnTo>
                  <a:pt x="17856" y="107632"/>
                </a:lnTo>
                <a:lnTo>
                  <a:pt x="127838" y="83350"/>
                </a:lnTo>
                <a:lnTo>
                  <a:pt x="163576" y="62636"/>
                </a:lnTo>
                <a:lnTo>
                  <a:pt x="138736" y="41887"/>
                </a:lnTo>
                <a:lnTo>
                  <a:pt x="111420" y="24336"/>
                </a:lnTo>
                <a:lnTo>
                  <a:pt x="81908" y="10276"/>
                </a:lnTo>
                <a:lnTo>
                  <a:pt x="5048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44234" y="532142"/>
            <a:ext cx="101600" cy="121920"/>
          </a:xfrm>
          <a:custGeom>
            <a:avLst/>
            <a:gdLst/>
            <a:ahLst/>
            <a:cxnLst/>
            <a:rect l="l" t="t" r="r" b="b"/>
            <a:pathLst>
              <a:path w="101600" h="121920">
                <a:moveTo>
                  <a:pt x="81407" y="0"/>
                </a:moveTo>
                <a:lnTo>
                  <a:pt x="0" y="41427"/>
                </a:lnTo>
                <a:lnTo>
                  <a:pt x="101206" y="121780"/>
                </a:lnTo>
                <a:lnTo>
                  <a:pt x="8140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56477" y="343357"/>
            <a:ext cx="102235" cy="179070"/>
          </a:xfrm>
          <a:custGeom>
            <a:avLst/>
            <a:gdLst/>
            <a:ahLst/>
            <a:cxnLst/>
            <a:rect l="l" t="t" r="r" b="b"/>
            <a:pathLst>
              <a:path w="102235" h="179070">
                <a:moveTo>
                  <a:pt x="0" y="0"/>
                </a:moveTo>
                <a:lnTo>
                  <a:pt x="0" y="178523"/>
                </a:lnTo>
                <a:lnTo>
                  <a:pt x="62344" y="146799"/>
                </a:lnTo>
                <a:lnTo>
                  <a:pt x="102069" y="5482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06998" y="318046"/>
            <a:ext cx="102870" cy="221615"/>
          </a:xfrm>
          <a:custGeom>
            <a:avLst/>
            <a:gdLst/>
            <a:ahLst/>
            <a:cxnLst/>
            <a:rect l="l" t="t" r="r" b="b"/>
            <a:pathLst>
              <a:path w="102870" h="221615">
                <a:moveTo>
                  <a:pt x="102349" y="0"/>
                </a:moveTo>
                <a:lnTo>
                  <a:pt x="63957" y="35321"/>
                </a:lnTo>
                <a:lnTo>
                  <a:pt x="33305" y="77711"/>
                </a:lnTo>
                <a:lnTo>
                  <a:pt x="11587" y="125958"/>
                </a:lnTo>
                <a:lnTo>
                  <a:pt x="0" y="178854"/>
                </a:lnTo>
                <a:lnTo>
                  <a:pt x="102349" y="221056"/>
                </a:lnTo>
                <a:lnTo>
                  <a:pt x="102349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59029" y="401688"/>
            <a:ext cx="45720" cy="249554"/>
          </a:xfrm>
          <a:custGeom>
            <a:avLst/>
            <a:gdLst/>
            <a:ahLst/>
            <a:cxnLst/>
            <a:rect l="l" t="t" r="r" b="b"/>
            <a:pathLst>
              <a:path w="45720" h="249554">
                <a:moveTo>
                  <a:pt x="22898" y="0"/>
                </a:moveTo>
                <a:lnTo>
                  <a:pt x="13903" y="1750"/>
                </a:lnTo>
                <a:lnTo>
                  <a:pt x="6634" y="6553"/>
                </a:lnTo>
                <a:lnTo>
                  <a:pt x="1772" y="13737"/>
                </a:lnTo>
                <a:lnTo>
                  <a:pt x="0" y="22631"/>
                </a:lnTo>
                <a:lnTo>
                  <a:pt x="0" y="226428"/>
                </a:lnTo>
                <a:lnTo>
                  <a:pt x="1772" y="235316"/>
                </a:lnTo>
                <a:lnTo>
                  <a:pt x="6634" y="242501"/>
                </a:lnTo>
                <a:lnTo>
                  <a:pt x="13903" y="247307"/>
                </a:lnTo>
                <a:lnTo>
                  <a:pt x="22898" y="249059"/>
                </a:lnTo>
                <a:lnTo>
                  <a:pt x="31753" y="247307"/>
                </a:lnTo>
                <a:lnTo>
                  <a:pt x="38914" y="242501"/>
                </a:lnTo>
                <a:lnTo>
                  <a:pt x="43706" y="235316"/>
                </a:lnTo>
                <a:lnTo>
                  <a:pt x="45453" y="226428"/>
                </a:lnTo>
                <a:lnTo>
                  <a:pt x="45453" y="22631"/>
                </a:lnTo>
                <a:lnTo>
                  <a:pt x="43706" y="13737"/>
                </a:lnTo>
                <a:lnTo>
                  <a:pt x="38914" y="6553"/>
                </a:lnTo>
                <a:lnTo>
                  <a:pt x="31753" y="1750"/>
                </a:lnTo>
                <a:lnTo>
                  <a:pt x="2289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34797" y="460946"/>
            <a:ext cx="179108" cy="191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44207" y="402031"/>
            <a:ext cx="240588" cy="248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230147" y="403415"/>
            <a:ext cx="204330" cy="2456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525384" y="398094"/>
            <a:ext cx="1295082" cy="252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55972" y="6258477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5" h="432434">
                <a:moveTo>
                  <a:pt x="216026" y="0"/>
                </a:moveTo>
                <a:lnTo>
                  <a:pt x="166495" y="5705"/>
                </a:lnTo>
                <a:lnTo>
                  <a:pt x="121025" y="21956"/>
                </a:lnTo>
                <a:lnTo>
                  <a:pt x="80915" y="47457"/>
                </a:lnTo>
                <a:lnTo>
                  <a:pt x="47460" y="80911"/>
                </a:lnTo>
                <a:lnTo>
                  <a:pt x="21958" y="121021"/>
                </a:lnTo>
                <a:lnTo>
                  <a:pt x="5705" y="166491"/>
                </a:lnTo>
                <a:lnTo>
                  <a:pt x="0" y="216023"/>
                </a:lnTo>
                <a:lnTo>
                  <a:pt x="5705" y="265555"/>
                </a:lnTo>
                <a:lnTo>
                  <a:pt x="21958" y="311025"/>
                </a:lnTo>
                <a:lnTo>
                  <a:pt x="47460" y="351135"/>
                </a:lnTo>
                <a:lnTo>
                  <a:pt x="80915" y="384589"/>
                </a:lnTo>
                <a:lnTo>
                  <a:pt x="121025" y="410090"/>
                </a:lnTo>
                <a:lnTo>
                  <a:pt x="166495" y="426342"/>
                </a:lnTo>
                <a:lnTo>
                  <a:pt x="216026" y="432047"/>
                </a:lnTo>
                <a:lnTo>
                  <a:pt x="265558" y="426342"/>
                </a:lnTo>
                <a:lnTo>
                  <a:pt x="311028" y="410090"/>
                </a:lnTo>
                <a:lnTo>
                  <a:pt x="351138" y="384589"/>
                </a:lnTo>
                <a:lnTo>
                  <a:pt x="384593" y="351135"/>
                </a:lnTo>
                <a:lnTo>
                  <a:pt x="410095" y="311025"/>
                </a:lnTo>
                <a:lnTo>
                  <a:pt x="426348" y="265555"/>
                </a:lnTo>
                <a:lnTo>
                  <a:pt x="432053" y="216023"/>
                </a:lnTo>
                <a:lnTo>
                  <a:pt x="426348" y="166491"/>
                </a:lnTo>
                <a:lnTo>
                  <a:pt x="410095" y="121021"/>
                </a:lnTo>
                <a:lnTo>
                  <a:pt x="384593" y="80911"/>
                </a:lnTo>
                <a:lnTo>
                  <a:pt x="351138" y="47457"/>
                </a:lnTo>
                <a:lnTo>
                  <a:pt x="311028" y="21956"/>
                </a:lnTo>
                <a:lnTo>
                  <a:pt x="265558" y="5705"/>
                </a:lnTo>
                <a:lnTo>
                  <a:pt x="21602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505614" y="6385249"/>
            <a:ext cx="1384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13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98522" y="6165303"/>
            <a:ext cx="138430" cy="80010"/>
          </a:xfrm>
          <a:custGeom>
            <a:avLst/>
            <a:gdLst/>
            <a:ahLst/>
            <a:cxnLst/>
            <a:rect l="l" t="t" r="r" b="b"/>
            <a:pathLst>
              <a:path w="138429" h="80010">
                <a:moveTo>
                  <a:pt x="122872" y="0"/>
                </a:moveTo>
                <a:lnTo>
                  <a:pt x="115227" y="0"/>
                </a:lnTo>
                <a:lnTo>
                  <a:pt x="84648" y="1789"/>
                </a:lnTo>
                <a:lnTo>
                  <a:pt x="55122" y="7016"/>
                </a:lnTo>
                <a:lnTo>
                  <a:pt x="26842" y="15471"/>
                </a:lnTo>
                <a:lnTo>
                  <a:pt x="0" y="26943"/>
                </a:lnTo>
                <a:lnTo>
                  <a:pt x="126" y="27226"/>
                </a:lnTo>
                <a:lnTo>
                  <a:pt x="215" y="27357"/>
                </a:lnTo>
                <a:lnTo>
                  <a:pt x="97866" y="79745"/>
                </a:lnTo>
                <a:lnTo>
                  <a:pt x="137896" y="1009"/>
                </a:lnTo>
                <a:lnTo>
                  <a:pt x="130428" y="364"/>
                </a:lnTo>
                <a:lnTo>
                  <a:pt x="12287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844813" y="6261286"/>
            <a:ext cx="124460" cy="153035"/>
          </a:xfrm>
          <a:custGeom>
            <a:avLst/>
            <a:gdLst/>
            <a:ahLst/>
            <a:cxnLst/>
            <a:rect l="l" t="t" r="r" b="b"/>
            <a:pathLst>
              <a:path w="124459" h="153035">
                <a:moveTo>
                  <a:pt x="70484" y="0"/>
                </a:moveTo>
                <a:lnTo>
                  <a:pt x="68643" y="1709"/>
                </a:lnTo>
                <a:lnTo>
                  <a:pt x="66611" y="3239"/>
                </a:lnTo>
                <a:lnTo>
                  <a:pt x="48158" y="13930"/>
                </a:lnTo>
                <a:lnTo>
                  <a:pt x="0" y="141831"/>
                </a:lnTo>
                <a:lnTo>
                  <a:pt x="12255" y="152579"/>
                </a:lnTo>
                <a:lnTo>
                  <a:pt x="106451" y="117374"/>
                </a:lnTo>
                <a:lnTo>
                  <a:pt x="111975" y="115154"/>
                </a:lnTo>
                <a:lnTo>
                  <a:pt x="117932" y="113784"/>
                </a:lnTo>
                <a:lnTo>
                  <a:pt x="124117" y="113292"/>
                </a:lnTo>
                <a:lnTo>
                  <a:pt x="115844" y="82238"/>
                </a:lnTo>
                <a:lnTo>
                  <a:pt x="103978" y="52839"/>
                </a:lnTo>
                <a:lnTo>
                  <a:pt x="88773" y="25343"/>
                </a:lnTo>
                <a:lnTo>
                  <a:pt x="7048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873058" y="6430612"/>
            <a:ext cx="100965" cy="176530"/>
          </a:xfrm>
          <a:custGeom>
            <a:avLst/>
            <a:gdLst/>
            <a:ahLst/>
            <a:cxnLst/>
            <a:rect l="l" t="t" r="r" b="b"/>
            <a:pathLst>
              <a:path w="100965" h="176529">
                <a:moveTo>
                  <a:pt x="100952" y="0"/>
                </a:moveTo>
                <a:lnTo>
                  <a:pt x="29375" y="26747"/>
                </a:lnTo>
                <a:lnTo>
                  <a:pt x="30403" y="29391"/>
                </a:lnTo>
                <a:lnTo>
                  <a:pt x="30962" y="30947"/>
                </a:lnTo>
                <a:lnTo>
                  <a:pt x="32887" y="38210"/>
                </a:lnTo>
                <a:lnTo>
                  <a:pt x="33512" y="45623"/>
                </a:lnTo>
                <a:lnTo>
                  <a:pt x="32769" y="53057"/>
                </a:lnTo>
                <a:lnTo>
                  <a:pt x="30594" y="60385"/>
                </a:lnTo>
                <a:lnTo>
                  <a:pt x="0" y="136626"/>
                </a:lnTo>
                <a:lnTo>
                  <a:pt x="28740" y="175978"/>
                </a:lnTo>
                <a:lnTo>
                  <a:pt x="57723" y="139669"/>
                </a:lnTo>
                <a:lnTo>
                  <a:pt x="79967" y="98488"/>
                </a:lnTo>
                <a:lnTo>
                  <a:pt x="94621" y="53266"/>
                </a:lnTo>
                <a:lnTo>
                  <a:pt x="100837" y="4831"/>
                </a:lnTo>
                <a:lnTo>
                  <a:pt x="10095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675598" y="6613331"/>
            <a:ext cx="190500" cy="74295"/>
          </a:xfrm>
          <a:custGeom>
            <a:avLst/>
            <a:gdLst/>
            <a:ahLst/>
            <a:cxnLst/>
            <a:rect l="l" t="t" r="r" b="b"/>
            <a:pathLst>
              <a:path w="190500" h="74295">
                <a:moveTo>
                  <a:pt x="172338" y="0"/>
                </a:moveTo>
                <a:lnTo>
                  <a:pt x="166357" y="4380"/>
                </a:lnTo>
                <a:lnTo>
                  <a:pt x="159194" y="7139"/>
                </a:lnTo>
                <a:lnTo>
                  <a:pt x="82321" y="13200"/>
                </a:lnTo>
                <a:lnTo>
                  <a:pt x="0" y="71109"/>
                </a:lnTo>
                <a:lnTo>
                  <a:pt x="9393" y="72326"/>
                </a:lnTo>
                <a:lnTo>
                  <a:pt x="18884" y="73214"/>
                </a:lnTo>
                <a:lnTo>
                  <a:pt x="28471" y="73758"/>
                </a:lnTo>
                <a:lnTo>
                  <a:pt x="38150" y="73943"/>
                </a:lnTo>
                <a:lnTo>
                  <a:pt x="79892" y="70596"/>
                </a:lnTo>
                <a:lnTo>
                  <a:pt x="119511" y="60911"/>
                </a:lnTo>
                <a:lnTo>
                  <a:pt x="156499" y="45421"/>
                </a:lnTo>
                <a:lnTo>
                  <a:pt x="190347" y="24660"/>
                </a:lnTo>
                <a:lnTo>
                  <a:pt x="17233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504173" y="6503945"/>
            <a:ext cx="203835" cy="167640"/>
          </a:xfrm>
          <a:custGeom>
            <a:avLst/>
            <a:gdLst/>
            <a:ahLst/>
            <a:cxnLst/>
            <a:rect l="l" t="t" r="r" b="b"/>
            <a:pathLst>
              <a:path w="203834" h="167640">
                <a:moveTo>
                  <a:pt x="61315" y="0"/>
                </a:moveTo>
                <a:lnTo>
                  <a:pt x="7874" y="71061"/>
                </a:lnTo>
                <a:lnTo>
                  <a:pt x="4152" y="74416"/>
                </a:lnTo>
                <a:lnTo>
                  <a:pt x="0" y="77015"/>
                </a:lnTo>
                <a:lnTo>
                  <a:pt x="24523" y="105784"/>
                </a:lnTo>
                <a:lnTo>
                  <a:pt x="52900" y="130725"/>
                </a:lnTo>
                <a:lnTo>
                  <a:pt x="84694" y="151371"/>
                </a:lnTo>
                <a:lnTo>
                  <a:pt x="119468" y="167256"/>
                </a:lnTo>
                <a:lnTo>
                  <a:pt x="203695" y="108013"/>
                </a:lnTo>
                <a:lnTo>
                  <a:pt x="165646" y="82730"/>
                </a:lnTo>
                <a:lnTo>
                  <a:pt x="6131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725674" y="6295151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116331" y="0"/>
                </a:moveTo>
                <a:lnTo>
                  <a:pt x="18630" y="21559"/>
                </a:lnTo>
                <a:lnTo>
                  <a:pt x="0" y="64625"/>
                </a:lnTo>
                <a:lnTo>
                  <a:pt x="81152" y="80459"/>
                </a:lnTo>
                <a:lnTo>
                  <a:pt x="83337" y="81147"/>
                </a:lnTo>
                <a:lnTo>
                  <a:pt x="85471" y="81956"/>
                </a:lnTo>
                <a:lnTo>
                  <a:pt x="116331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710803" y="6398394"/>
            <a:ext cx="155575" cy="188595"/>
          </a:xfrm>
          <a:custGeom>
            <a:avLst/>
            <a:gdLst/>
            <a:ahLst/>
            <a:cxnLst/>
            <a:rect l="l" t="t" r="r" b="b"/>
            <a:pathLst>
              <a:path w="155575" h="188595">
                <a:moveTo>
                  <a:pt x="0" y="0"/>
                </a:moveTo>
                <a:lnTo>
                  <a:pt x="24371" y="149768"/>
                </a:lnTo>
                <a:lnTo>
                  <a:pt x="32854" y="188386"/>
                </a:lnTo>
                <a:lnTo>
                  <a:pt x="113118" y="182045"/>
                </a:lnTo>
                <a:lnTo>
                  <a:pt x="155143" y="77388"/>
                </a:lnTo>
                <a:lnTo>
                  <a:pt x="86004" y="16776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454301" y="6447964"/>
            <a:ext cx="78740" cy="99060"/>
          </a:xfrm>
          <a:custGeom>
            <a:avLst/>
            <a:gdLst/>
            <a:ahLst/>
            <a:cxnLst/>
            <a:rect l="l" t="t" r="r" b="b"/>
            <a:pathLst>
              <a:path w="78740" h="99059">
                <a:moveTo>
                  <a:pt x="0" y="0"/>
                </a:moveTo>
                <a:lnTo>
                  <a:pt x="3471" y="26065"/>
                </a:lnTo>
                <a:lnTo>
                  <a:pt x="9436" y="51249"/>
                </a:lnTo>
                <a:lnTo>
                  <a:pt x="17762" y="75428"/>
                </a:lnTo>
                <a:lnTo>
                  <a:pt x="28321" y="98474"/>
                </a:lnTo>
                <a:lnTo>
                  <a:pt x="78168" y="3219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727617" y="6173440"/>
            <a:ext cx="165100" cy="108585"/>
          </a:xfrm>
          <a:custGeom>
            <a:avLst/>
            <a:gdLst/>
            <a:ahLst/>
            <a:cxnLst/>
            <a:rect l="l" t="t" r="r" b="b"/>
            <a:pathLst>
              <a:path w="165100" h="108585">
                <a:moveTo>
                  <a:pt x="50825" y="0"/>
                </a:moveTo>
                <a:lnTo>
                  <a:pt x="0" y="88378"/>
                </a:lnTo>
                <a:lnTo>
                  <a:pt x="5846" y="92238"/>
                </a:lnTo>
                <a:lnTo>
                  <a:pt x="10821" y="96919"/>
                </a:lnTo>
                <a:lnTo>
                  <a:pt x="14885" y="102288"/>
                </a:lnTo>
                <a:lnTo>
                  <a:pt x="17995" y="108207"/>
                </a:lnTo>
                <a:lnTo>
                  <a:pt x="128676" y="83789"/>
                </a:lnTo>
                <a:lnTo>
                  <a:pt x="164642" y="62972"/>
                </a:lnTo>
                <a:lnTo>
                  <a:pt x="139643" y="42113"/>
                </a:lnTo>
                <a:lnTo>
                  <a:pt x="112153" y="24467"/>
                </a:lnTo>
                <a:lnTo>
                  <a:pt x="82453" y="10330"/>
                </a:lnTo>
                <a:lnTo>
                  <a:pt x="5082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593188" y="6432291"/>
            <a:ext cx="102235" cy="122555"/>
          </a:xfrm>
          <a:custGeom>
            <a:avLst/>
            <a:gdLst/>
            <a:ahLst/>
            <a:cxnLst/>
            <a:rect l="l" t="t" r="r" b="b"/>
            <a:pathLst>
              <a:path w="102234" h="122554">
                <a:moveTo>
                  <a:pt x="81940" y="0"/>
                </a:moveTo>
                <a:lnTo>
                  <a:pt x="0" y="41652"/>
                </a:lnTo>
                <a:lnTo>
                  <a:pt x="101853" y="122431"/>
                </a:lnTo>
                <a:lnTo>
                  <a:pt x="8194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605507" y="6242517"/>
            <a:ext cx="102870" cy="179705"/>
          </a:xfrm>
          <a:custGeom>
            <a:avLst/>
            <a:gdLst/>
            <a:ahLst/>
            <a:cxnLst/>
            <a:rect l="l" t="t" r="r" b="b"/>
            <a:pathLst>
              <a:path w="102870" h="179704">
                <a:moveTo>
                  <a:pt x="0" y="0"/>
                </a:moveTo>
                <a:lnTo>
                  <a:pt x="0" y="179467"/>
                </a:lnTo>
                <a:lnTo>
                  <a:pt x="62750" y="147576"/>
                </a:lnTo>
                <a:lnTo>
                  <a:pt x="102742" y="55118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455076" y="6217074"/>
            <a:ext cx="103505" cy="222250"/>
          </a:xfrm>
          <a:custGeom>
            <a:avLst/>
            <a:gdLst/>
            <a:ahLst/>
            <a:cxnLst/>
            <a:rect l="l" t="t" r="r" b="b"/>
            <a:pathLst>
              <a:path w="103504" h="222250">
                <a:moveTo>
                  <a:pt x="102997" y="0"/>
                </a:moveTo>
                <a:lnTo>
                  <a:pt x="64366" y="35508"/>
                </a:lnTo>
                <a:lnTo>
                  <a:pt x="33520" y="78124"/>
                </a:lnTo>
                <a:lnTo>
                  <a:pt x="11662" y="126626"/>
                </a:lnTo>
                <a:lnTo>
                  <a:pt x="0" y="179797"/>
                </a:lnTo>
                <a:lnTo>
                  <a:pt x="102997" y="222229"/>
                </a:lnTo>
                <a:lnTo>
                  <a:pt x="10299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02267" y="743826"/>
            <a:ext cx="5495925" cy="543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INTRODUCCIÓN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F0000"/>
              </a:buClr>
              <a:buFont typeface="Arial"/>
              <a:buChar char="•"/>
            </a:pPr>
            <a:endParaRPr sz="1250">
              <a:latin typeface="Times New Roman"/>
              <a:cs typeface="Times New Roman"/>
            </a:endParaRPr>
          </a:p>
          <a:p>
            <a:pPr marL="287020" indent="-274320">
              <a:lnSpc>
                <a:spcPts val="1795"/>
              </a:lnSpc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CONSIDERACIONES </a:t>
            </a:r>
            <a:r>
              <a:rPr dirty="0" sz="1600" spc="-10">
                <a:solidFill>
                  <a:srgbClr val="A6A6A6"/>
                </a:solidFill>
                <a:latin typeface="Arial"/>
                <a:cs typeface="Arial"/>
              </a:rPr>
              <a:t>MÉTODO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CIENCIA</a:t>
            </a:r>
            <a:r>
              <a:rPr dirty="0" sz="1600" spc="-6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ECONÓMICA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El punto de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vista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económico.</a:t>
            </a:r>
            <a:r>
              <a:rPr dirty="0" sz="1400" spc="-1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Metodología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9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Economía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 Intercambio</a:t>
            </a:r>
            <a:endParaRPr sz="1400">
              <a:latin typeface="Arial"/>
              <a:cs typeface="Arial"/>
            </a:endParaRPr>
          </a:p>
          <a:p>
            <a:pPr marL="287020" indent="-274320">
              <a:lnSpc>
                <a:spcPts val="1745"/>
              </a:lnSpc>
              <a:spcBef>
                <a:spcPts val="125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 spc="-15">
                <a:solidFill>
                  <a:srgbClr val="A6A6A6"/>
                </a:solidFill>
                <a:latin typeface="Arial"/>
                <a:cs typeface="Arial"/>
              </a:rPr>
              <a:t>PARADIGMAS </a:t>
            </a:r>
            <a:r>
              <a:rPr dirty="0" sz="1600">
                <a:solidFill>
                  <a:srgbClr val="A6A6A6"/>
                </a:solidFill>
                <a:latin typeface="Arial"/>
                <a:cs typeface="Arial"/>
              </a:rPr>
              <a:t>Y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PENSAMIENTO</a:t>
            </a:r>
            <a:r>
              <a:rPr dirty="0" sz="1600" spc="-5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ECONÓMICO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Evolución del pensamiento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económico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Pensadores de referencia Escuela</a:t>
            </a:r>
            <a:r>
              <a:rPr dirty="0" sz="1400" spc="-9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Austríaca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Bases paradigma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neoclásico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54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Bases paradigma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economía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lógica (escuela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 austríaca)</a:t>
            </a:r>
            <a:endParaRPr sz="1400">
              <a:latin typeface="Arial"/>
              <a:cs typeface="Arial"/>
            </a:endParaRPr>
          </a:p>
          <a:p>
            <a:pPr marL="393700" indent="-342900">
              <a:lnSpc>
                <a:spcPts val="1795"/>
              </a:lnSpc>
              <a:spcBef>
                <a:spcPts val="1150"/>
              </a:spcBef>
              <a:buClr>
                <a:srgbClr val="BF0000"/>
              </a:buClr>
              <a:buSzPct val="84375"/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dirty="0" sz="1600" spc="-15" b="1">
                <a:solidFill>
                  <a:srgbClr val="E02D27"/>
                </a:solidFill>
                <a:latin typeface="Arial"/>
                <a:cs typeface="Arial"/>
              </a:rPr>
              <a:t>PARADIGMA </a:t>
            </a:r>
            <a:r>
              <a:rPr dirty="0" sz="1600" spc="-5" b="1">
                <a:solidFill>
                  <a:srgbClr val="E02D27"/>
                </a:solidFill>
                <a:latin typeface="Arial"/>
                <a:cs typeface="Arial"/>
              </a:rPr>
              <a:t>ECONOMÍA</a:t>
            </a:r>
            <a:r>
              <a:rPr dirty="0" sz="1600" spc="-110" b="1">
                <a:solidFill>
                  <a:srgbClr val="E02D27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E02D27"/>
                </a:solidFill>
                <a:latin typeface="Arial"/>
                <a:cs typeface="Arial"/>
              </a:rPr>
              <a:t>LÓGICA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Font typeface="Arial"/>
              <a:buChar char="•"/>
              <a:tabLst>
                <a:tab pos="558165" algn="l"/>
                <a:tab pos="558800" algn="l"/>
              </a:tabLst>
            </a:pPr>
            <a:r>
              <a:rPr dirty="0" sz="1400" spc="-5" b="1">
                <a:latin typeface="Arial"/>
                <a:cs typeface="Arial"/>
              </a:rPr>
              <a:t>Escuela Austríaca. Pensadores </a:t>
            </a:r>
            <a:r>
              <a:rPr dirty="0" sz="1400" b="1">
                <a:latin typeface="Arial"/>
                <a:cs typeface="Arial"/>
              </a:rPr>
              <a:t>y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teorías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Font typeface="Arial"/>
              <a:buChar char="•"/>
              <a:tabLst>
                <a:tab pos="558165" algn="l"/>
                <a:tab pos="558800" algn="l"/>
              </a:tabLst>
            </a:pPr>
            <a:r>
              <a:rPr dirty="0" sz="1400" b="1">
                <a:latin typeface="Arial"/>
                <a:cs typeface="Arial"/>
              </a:rPr>
              <a:t>El </a:t>
            </a:r>
            <a:r>
              <a:rPr dirty="0" sz="1400" spc="-5" b="1">
                <a:latin typeface="Arial"/>
                <a:cs typeface="Arial"/>
              </a:rPr>
              <a:t>árbol genealógico de </a:t>
            </a:r>
            <a:r>
              <a:rPr dirty="0" sz="1400" b="1">
                <a:latin typeface="Arial"/>
                <a:cs typeface="Arial"/>
              </a:rPr>
              <a:t>la </a:t>
            </a:r>
            <a:r>
              <a:rPr dirty="0" sz="1400" spc="-5" b="1">
                <a:latin typeface="Arial"/>
                <a:cs typeface="Arial"/>
              </a:rPr>
              <a:t>Escuela Austríaca de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Economía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Font typeface="Arial"/>
              <a:buChar char="•"/>
              <a:tabLst>
                <a:tab pos="558165" algn="l"/>
                <a:tab pos="558800" algn="l"/>
              </a:tabLst>
            </a:pPr>
            <a:r>
              <a:rPr dirty="0" sz="1400" b="1">
                <a:latin typeface="Arial"/>
                <a:cs typeface="Arial"/>
              </a:rPr>
              <a:t>Un </a:t>
            </a:r>
            <a:r>
              <a:rPr dirty="0" sz="1400" spc="-5" b="1">
                <a:latin typeface="Arial"/>
                <a:cs typeface="Arial"/>
              </a:rPr>
              <a:t>texto: The Fundaments of Austrian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Economics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Font typeface="Arial"/>
              <a:buChar char="•"/>
              <a:tabLst>
                <a:tab pos="558165" algn="l"/>
                <a:tab pos="558800" algn="l"/>
              </a:tabLst>
            </a:pPr>
            <a:r>
              <a:rPr dirty="0" sz="1400" b="1">
                <a:latin typeface="Arial"/>
                <a:cs typeface="Arial"/>
              </a:rPr>
              <a:t>Indice del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libro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Font typeface="Arial"/>
              <a:buChar char="•"/>
              <a:tabLst>
                <a:tab pos="558165" algn="l"/>
                <a:tab pos="558800" algn="l"/>
              </a:tabLst>
            </a:pPr>
            <a:r>
              <a:rPr dirty="0" sz="1400" spc="-5" b="1">
                <a:latin typeface="Arial"/>
                <a:cs typeface="Arial"/>
              </a:rPr>
              <a:t>Conceptos del paradigma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austríaco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Font typeface="Arial"/>
              <a:buChar char="•"/>
              <a:tabLst>
                <a:tab pos="558165" algn="l"/>
                <a:tab pos="558800" algn="l"/>
              </a:tabLst>
            </a:pPr>
            <a:r>
              <a:rPr dirty="0" sz="1400" spc="-5" b="1">
                <a:latin typeface="Arial"/>
                <a:cs typeface="Arial"/>
              </a:rPr>
              <a:t>Relación entre disciplinas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básicas.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540"/>
              </a:lnSpc>
              <a:buClr>
                <a:srgbClr val="9B2D1F"/>
              </a:buClr>
              <a:buSzPct val="85714"/>
              <a:buFont typeface="Arial"/>
              <a:buChar char="•"/>
              <a:tabLst>
                <a:tab pos="558165" algn="l"/>
                <a:tab pos="558800" algn="l"/>
              </a:tabLst>
            </a:pPr>
            <a:r>
              <a:rPr dirty="0" sz="1400" spc="-5" b="1">
                <a:latin typeface="Arial"/>
                <a:cs typeface="Arial"/>
              </a:rPr>
              <a:t>Planteamientos actuales</a:t>
            </a:r>
            <a:endParaRPr sz="1400">
              <a:latin typeface="Arial"/>
              <a:cs typeface="Arial"/>
            </a:endParaRPr>
          </a:p>
          <a:p>
            <a:pPr marL="287020" indent="-274320">
              <a:lnSpc>
                <a:spcPts val="1745"/>
              </a:lnSpc>
              <a:spcBef>
                <a:spcPts val="125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>
                <a:solidFill>
                  <a:srgbClr val="A6A6A6"/>
                </a:solidFill>
                <a:latin typeface="Arial"/>
                <a:cs typeface="Arial"/>
              </a:rPr>
              <a:t>ESCUELA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NEOCLÁSICA </a:t>
            </a:r>
            <a:r>
              <a:rPr dirty="0" sz="1600">
                <a:solidFill>
                  <a:srgbClr val="A6A6A6"/>
                </a:solidFill>
                <a:latin typeface="Arial"/>
                <a:cs typeface="Arial"/>
              </a:rPr>
              <a:t>VS ESCUELA</a:t>
            </a:r>
            <a:r>
              <a:rPr dirty="0" sz="1600" spc="-36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AUSTRÍACA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Viena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vs Chicago: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convergencia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Viena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vs Chicago: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divergencias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Hayek vs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Friedman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Tipología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sistemas</a:t>
            </a:r>
            <a:r>
              <a:rPr dirty="0" sz="1400" spc="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monetarios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54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Crisis financiera 2007 –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2015</a:t>
            </a:r>
            <a:endParaRPr sz="1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25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>
                <a:solidFill>
                  <a:srgbClr val="A6A6A6"/>
                </a:solidFill>
                <a:latin typeface="Arial"/>
                <a:cs typeface="Arial"/>
              </a:rPr>
              <a:t>UN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POCO </a:t>
            </a:r>
            <a:r>
              <a:rPr dirty="0" sz="1600">
                <a:solidFill>
                  <a:srgbClr val="A6A6A6"/>
                </a:solidFill>
                <a:latin typeface="Arial"/>
                <a:cs typeface="Arial"/>
              </a:rPr>
              <a:t>DE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 HUMOR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2267" y="6341987"/>
            <a:ext cx="17113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BIBLIOGRAFÍA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117792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Í</a:t>
            </a:r>
            <a:r>
              <a:rPr dirty="0"/>
              <a:t>ndice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5614" y="6385249"/>
            <a:ext cx="1384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14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43454" y="984473"/>
          <a:ext cx="4469765" cy="230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"/>
                <a:gridCol w="3364229"/>
                <a:gridCol w="903604"/>
              </a:tblGrid>
              <a:tr h="5930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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dirty="0" sz="1100" spc="-5" b="1">
                          <a:solidFill>
                            <a:srgbClr val="E02D27"/>
                          </a:solidFill>
                          <a:latin typeface="Tahoma"/>
                          <a:cs typeface="Tahoma"/>
                        </a:rPr>
                        <a:t>MENGER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375920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Clr>
                          <a:srgbClr val="9B2D1F"/>
                        </a:buClr>
                        <a:buSzPct val="83333"/>
                        <a:buFont typeface="Arial"/>
                        <a:buChar char=""/>
                        <a:tabLst>
                          <a:tab pos="375285" algn="l"/>
                          <a:tab pos="375920" algn="l"/>
                        </a:tabLst>
                      </a:pPr>
                      <a:r>
                        <a:rPr dirty="0" sz="900" spc="-2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Teoría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subjetiva del valor </a:t>
                      </a:r>
                      <a:r>
                        <a:rPr dirty="0" sz="9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y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principio </a:t>
                      </a:r>
                      <a:r>
                        <a:rPr dirty="0" sz="9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dirty="0" sz="900" spc="4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escasez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375920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Clr>
                          <a:srgbClr val="9B2D1F"/>
                        </a:buClr>
                        <a:buSzPct val="83333"/>
                        <a:buFont typeface="Arial"/>
                        <a:buChar char=""/>
                        <a:tabLst>
                          <a:tab pos="375285" algn="l"/>
                          <a:tab pos="375920" algn="l"/>
                        </a:tabLst>
                      </a:pP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Utilidad marginal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375920" indent="-228600">
                        <a:lnSpc>
                          <a:spcPts val="1045"/>
                        </a:lnSpc>
                        <a:spcBef>
                          <a:spcPts val="20"/>
                        </a:spcBef>
                        <a:buClr>
                          <a:srgbClr val="9B2D1F"/>
                        </a:buClr>
                        <a:buSzPct val="83333"/>
                        <a:buFont typeface="Arial"/>
                        <a:buChar char=""/>
                        <a:tabLst>
                          <a:tab pos="375285" algn="l"/>
                          <a:tab pos="375920" algn="l"/>
                        </a:tabLst>
                      </a:pPr>
                      <a:r>
                        <a:rPr dirty="0" sz="9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Bienes de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distinto orden temporal</a:t>
                      </a:r>
                      <a:r>
                        <a:rPr dirty="0" sz="900" spc="4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(consumo-producción)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1840 -</a:t>
                      </a:r>
                      <a:r>
                        <a:rPr dirty="0" sz="1100" spc="-1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1921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5920" indent="-228600">
                        <a:lnSpc>
                          <a:spcPct val="100000"/>
                        </a:lnSpc>
                        <a:spcBef>
                          <a:spcPts val="55"/>
                        </a:spcBef>
                        <a:buClr>
                          <a:srgbClr val="9B2D1F"/>
                        </a:buClr>
                        <a:buSzPct val="83333"/>
                        <a:buFont typeface="Arial"/>
                        <a:buChar char=""/>
                        <a:tabLst>
                          <a:tab pos="375285" algn="l"/>
                          <a:tab pos="375920" algn="l"/>
                        </a:tabLst>
                      </a:pP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Intercambio monetario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375920" indent="-228600">
                        <a:lnSpc>
                          <a:spcPts val="1070"/>
                        </a:lnSpc>
                        <a:spcBef>
                          <a:spcPts val="20"/>
                        </a:spcBef>
                        <a:buClr>
                          <a:srgbClr val="9B2D1F"/>
                        </a:buClr>
                        <a:buSzPct val="83333"/>
                        <a:buFont typeface="Arial"/>
                        <a:buChar char=""/>
                        <a:tabLst>
                          <a:tab pos="375285" algn="l"/>
                          <a:tab pos="375920" algn="l"/>
                        </a:tabLst>
                      </a:pP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Órdenes espontáneos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4667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90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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556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solidFill>
                            <a:srgbClr val="E02D27"/>
                          </a:solidFill>
                          <a:latin typeface="Tahoma"/>
                          <a:cs typeface="Tahoma"/>
                        </a:rPr>
                        <a:t>BOHM-BAWERK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375920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9B2D1F"/>
                        </a:buClr>
                        <a:buSzPct val="83333"/>
                        <a:buFont typeface="Arial"/>
                        <a:buChar char=""/>
                        <a:tabLst>
                          <a:tab pos="375285" algn="l"/>
                          <a:tab pos="375920" algn="l"/>
                        </a:tabLst>
                      </a:pP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Preferencia temporal (aprox.</a:t>
                      </a:r>
                      <a:r>
                        <a:rPr dirty="0" sz="900" spc="1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psicológica)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375920" indent="-228600">
                        <a:lnSpc>
                          <a:spcPts val="1045"/>
                        </a:lnSpc>
                        <a:spcBef>
                          <a:spcPts val="20"/>
                        </a:spcBef>
                        <a:buClr>
                          <a:srgbClr val="9B2D1F"/>
                        </a:buClr>
                        <a:buSzPct val="83333"/>
                        <a:buFont typeface="Arial"/>
                        <a:buChar char=""/>
                        <a:tabLst>
                          <a:tab pos="375285" algn="l"/>
                          <a:tab pos="375920" algn="l"/>
                        </a:tabLst>
                      </a:pPr>
                      <a:r>
                        <a:rPr dirty="0" sz="900" spc="-2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Teoría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del capital </a:t>
                      </a:r>
                      <a:r>
                        <a:rPr dirty="0" sz="9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y el</a:t>
                      </a:r>
                      <a:r>
                        <a:rPr dirty="0" sz="900" spc="3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interés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1016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1851 -</a:t>
                      </a:r>
                      <a:r>
                        <a:rPr dirty="0" sz="1100" spc="-1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1914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0160"/>
                </a:tc>
              </a:tr>
              <a:tr h="154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ts val="1070"/>
                        </a:lnSpc>
                        <a:spcBef>
                          <a:spcPts val="55"/>
                        </a:spcBef>
                        <a:tabLst>
                          <a:tab pos="375285" algn="l"/>
                        </a:tabLst>
                      </a:pPr>
                      <a:r>
                        <a:rPr dirty="0" sz="750" spc="-185">
                          <a:solidFill>
                            <a:srgbClr val="9B2D1F"/>
                          </a:solidFill>
                          <a:latin typeface="Arial"/>
                          <a:cs typeface="Arial"/>
                        </a:rPr>
                        <a:t>	</a:t>
                      </a:r>
                      <a:r>
                        <a:rPr dirty="0" sz="9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Crítica teoría marxista de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dirty="0" sz="900" spc="-1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explotación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30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90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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556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solidFill>
                            <a:srgbClr val="E02D27"/>
                          </a:solidFill>
                          <a:latin typeface="Tahoma"/>
                          <a:cs typeface="Tahoma"/>
                        </a:rPr>
                        <a:t>WIESER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146685">
                        <a:lnSpc>
                          <a:spcPts val="1070"/>
                        </a:lnSpc>
                        <a:spcBef>
                          <a:spcPts val="30"/>
                        </a:spcBef>
                        <a:tabLst>
                          <a:tab pos="375285" algn="l"/>
                        </a:tabLst>
                      </a:pPr>
                      <a:r>
                        <a:rPr dirty="0" sz="750" spc="-185">
                          <a:solidFill>
                            <a:srgbClr val="9B2D1F"/>
                          </a:solidFill>
                          <a:latin typeface="Arial"/>
                          <a:cs typeface="Arial"/>
                        </a:rPr>
                        <a:t>	</a:t>
                      </a:r>
                      <a:r>
                        <a:rPr dirty="0" sz="9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Costes de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oportunidad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1016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1851 -</a:t>
                      </a:r>
                      <a:r>
                        <a:rPr dirty="0" sz="1100" spc="-1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1926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0160"/>
                </a:tc>
              </a:tr>
              <a:tr h="45910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90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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556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b="1">
                          <a:solidFill>
                            <a:srgbClr val="E02D27"/>
                          </a:solidFill>
                          <a:latin typeface="Tahoma"/>
                          <a:cs typeface="Tahoma"/>
                        </a:rPr>
                        <a:t>Von</a:t>
                      </a:r>
                      <a:r>
                        <a:rPr dirty="0" sz="1100" spc="-5" b="1">
                          <a:solidFill>
                            <a:srgbClr val="E02D27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b="1">
                          <a:solidFill>
                            <a:srgbClr val="E02D27"/>
                          </a:solidFill>
                          <a:latin typeface="Tahoma"/>
                          <a:cs typeface="Tahoma"/>
                        </a:rPr>
                        <a:t>MISES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375920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9B2D1F"/>
                        </a:buClr>
                        <a:buSzPct val="83333"/>
                        <a:buFont typeface="Arial"/>
                        <a:buChar char=""/>
                        <a:tabLst>
                          <a:tab pos="375285" algn="l"/>
                          <a:tab pos="375920" algn="l"/>
                        </a:tabLst>
                      </a:pPr>
                      <a:r>
                        <a:rPr dirty="0" sz="900" spc="-2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Teoría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microeconómica del</a:t>
                      </a:r>
                      <a:r>
                        <a:rPr dirty="0" sz="900" spc="2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dinero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375920" indent="-228600">
                        <a:lnSpc>
                          <a:spcPts val="985"/>
                        </a:lnSpc>
                        <a:spcBef>
                          <a:spcPts val="20"/>
                        </a:spcBef>
                        <a:buClr>
                          <a:srgbClr val="9B2D1F"/>
                        </a:buClr>
                        <a:buSzPct val="83333"/>
                        <a:buFont typeface="Arial"/>
                        <a:buChar char=""/>
                        <a:tabLst>
                          <a:tab pos="375285" algn="l"/>
                          <a:tab pos="375920" algn="l"/>
                        </a:tabLst>
                      </a:pPr>
                      <a:r>
                        <a:rPr dirty="0" sz="900" spc="-2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Teoría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del </a:t>
                      </a:r>
                      <a:r>
                        <a:rPr dirty="0" sz="9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ciclo</a:t>
                      </a:r>
                      <a:r>
                        <a:rPr dirty="0" sz="900" spc="2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económico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1016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1881 -</a:t>
                      </a:r>
                      <a:r>
                        <a:rPr dirty="0" sz="1100" spc="-1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1973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016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880004" y="3287052"/>
            <a:ext cx="3366135" cy="1013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9B2D1F"/>
              </a:buClr>
              <a:buSzPct val="83333"/>
              <a:buFont typeface="Arial"/>
              <a:buChar char=""/>
              <a:tabLst>
                <a:tab pos="240665" algn="l"/>
                <a:tab pos="241300" algn="l"/>
              </a:tabLst>
            </a:pPr>
            <a:r>
              <a:rPr dirty="0" sz="900">
                <a:solidFill>
                  <a:srgbClr val="262626"/>
                </a:solidFill>
                <a:latin typeface="Tahoma"/>
                <a:cs typeface="Tahoma"/>
              </a:rPr>
              <a:t>Crítica </a:t>
            </a:r>
            <a:r>
              <a:rPr dirty="0" sz="900" spc="-5">
                <a:solidFill>
                  <a:srgbClr val="262626"/>
                </a:solidFill>
                <a:latin typeface="Tahoma"/>
                <a:cs typeface="Tahoma"/>
              </a:rPr>
              <a:t>integral del socialismo. Problema </a:t>
            </a:r>
            <a:r>
              <a:rPr dirty="0" sz="900">
                <a:solidFill>
                  <a:srgbClr val="262626"/>
                </a:solidFill>
                <a:latin typeface="Tahoma"/>
                <a:cs typeface="Tahoma"/>
              </a:rPr>
              <a:t>de </a:t>
            </a:r>
            <a:r>
              <a:rPr dirty="0" sz="900" spc="-5">
                <a:solidFill>
                  <a:srgbClr val="262626"/>
                </a:solidFill>
                <a:latin typeface="Tahoma"/>
                <a:cs typeface="Tahoma"/>
              </a:rPr>
              <a:t>cálculo</a:t>
            </a:r>
            <a:r>
              <a:rPr dirty="0" sz="900" spc="95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62626"/>
                </a:solidFill>
                <a:latin typeface="Tahoma"/>
                <a:cs typeface="Tahoma"/>
              </a:rPr>
              <a:t>económico</a:t>
            </a:r>
            <a:endParaRPr sz="9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Clr>
                <a:srgbClr val="9B2D1F"/>
              </a:buClr>
              <a:buSzPct val="83333"/>
              <a:buFont typeface="Arial"/>
              <a:buChar char=""/>
              <a:tabLst>
                <a:tab pos="240665" algn="l"/>
                <a:tab pos="241300" algn="l"/>
              </a:tabLst>
            </a:pPr>
            <a:r>
              <a:rPr dirty="0" sz="900" spc="-5">
                <a:solidFill>
                  <a:srgbClr val="262626"/>
                </a:solidFill>
                <a:latin typeface="Tahoma"/>
                <a:cs typeface="Tahoma"/>
              </a:rPr>
              <a:t>Dualismo metodológico. Praxeología, economía </a:t>
            </a:r>
            <a:r>
              <a:rPr dirty="0" sz="900">
                <a:solidFill>
                  <a:srgbClr val="262626"/>
                </a:solidFill>
                <a:latin typeface="Tahoma"/>
                <a:cs typeface="Tahoma"/>
              </a:rPr>
              <a:t>y</a:t>
            </a:r>
            <a:r>
              <a:rPr dirty="0" sz="900" spc="4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62626"/>
                </a:solidFill>
                <a:latin typeface="Tahoma"/>
                <a:cs typeface="Tahoma"/>
              </a:rPr>
              <a:t>cataláctica</a:t>
            </a:r>
            <a:endParaRPr sz="9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Clr>
                <a:srgbClr val="9B2D1F"/>
              </a:buClr>
              <a:buSzPct val="83333"/>
              <a:buFont typeface="Arial"/>
              <a:buChar char=""/>
              <a:tabLst>
                <a:tab pos="240665" algn="l"/>
                <a:tab pos="241300" algn="l"/>
              </a:tabLst>
            </a:pPr>
            <a:r>
              <a:rPr dirty="0" sz="900" spc="-5">
                <a:solidFill>
                  <a:srgbClr val="262626"/>
                </a:solidFill>
                <a:latin typeface="Tahoma"/>
                <a:cs typeface="Tahoma"/>
              </a:rPr>
              <a:t>Economía </a:t>
            </a:r>
            <a:r>
              <a:rPr dirty="0" sz="900">
                <a:solidFill>
                  <a:srgbClr val="262626"/>
                </a:solidFill>
                <a:latin typeface="Tahoma"/>
                <a:cs typeface="Tahoma"/>
              </a:rPr>
              <a:t>de </a:t>
            </a:r>
            <a:r>
              <a:rPr dirty="0" sz="900" spc="-5">
                <a:solidFill>
                  <a:srgbClr val="262626"/>
                </a:solidFill>
                <a:latin typeface="Tahoma"/>
                <a:cs typeface="Tahoma"/>
              </a:rPr>
              <a:t>Uniforme Giro </a:t>
            </a:r>
            <a:r>
              <a:rPr dirty="0" sz="900">
                <a:solidFill>
                  <a:srgbClr val="262626"/>
                </a:solidFill>
                <a:latin typeface="Tahoma"/>
                <a:cs typeface="Tahoma"/>
              </a:rPr>
              <a:t>y </a:t>
            </a:r>
            <a:r>
              <a:rPr dirty="0" sz="900" spc="-5">
                <a:solidFill>
                  <a:srgbClr val="262626"/>
                </a:solidFill>
                <a:latin typeface="Tahoma"/>
                <a:cs typeface="Tahoma"/>
              </a:rPr>
              <a:t>Economía</a:t>
            </a:r>
            <a:r>
              <a:rPr dirty="0" sz="900" spc="3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62626"/>
                </a:solidFill>
                <a:latin typeface="Tahoma"/>
                <a:cs typeface="Tahoma"/>
              </a:rPr>
              <a:t>Estacionaria</a:t>
            </a:r>
            <a:endParaRPr sz="9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Clr>
                <a:srgbClr val="9B2D1F"/>
              </a:buClr>
              <a:buSzPct val="83333"/>
              <a:buFont typeface="Arial"/>
              <a:buChar char=""/>
              <a:tabLst>
                <a:tab pos="240665" algn="l"/>
                <a:tab pos="241300" algn="l"/>
              </a:tabLst>
            </a:pPr>
            <a:r>
              <a:rPr dirty="0" sz="900" spc="-5">
                <a:solidFill>
                  <a:srgbClr val="262626"/>
                </a:solidFill>
                <a:latin typeface="Tahoma"/>
                <a:cs typeface="Tahoma"/>
              </a:rPr>
              <a:t>Procesos </a:t>
            </a:r>
            <a:r>
              <a:rPr dirty="0" sz="900">
                <a:solidFill>
                  <a:srgbClr val="262626"/>
                </a:solidFill>
                <a:latin typeface="Tahoma"/>
                <a:cs typeface="Tahoma"/>
              </a:rPr>
              <a:t>de </a:t>
            </a:r>
            <a:r>
              <a:rPr dirty="0" sz="900" spc="-5">
                <a:solidFill>
                  <a:srgbClr val="262626"/>
                </a:solidFill>
                <a:latin typeface="Tahoma"/>
                <a:cs typeface="Tahoma"/>
              </a:rPr>
              <a:t>mercado </a:t>
            </a:r>
            <a:r>
              <a:rPr dirty="0" sz="900">
                <a:solidFill>
                  <a:srgbClr val="262626"/>
                </a:solidFill>
                <a:latin typeface="Tahoma"/>
                <a:cs typeface="Tahoma"/>
              </a:rPr>
              <a:t>y </a:t>
            </a:r>
            <a:r>
              <a:rPr dirty="0" sz="900" spc="-5">
                <a:solidFill>
                  <a:srgbClr val="262626"/>
                </a:solidFill>
                <a:latin typeface="Tahoma"/>
                <a:cs typeface="Tahoma"/>
              </a:rPr>
              <a:t>función</a:t>
            </a:r>
            <a:r>
              <a:rPr dirty="0" sz="900" spc="15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62626"/>
                </a:solidFill>
                <a:latin typeface="Tahoma"/>
                <a:cs typeface="Tahoma"/>
              </a:rPr>
              <a:t>empresarial</a:t>
            </a:r>
            <a:endParaRPr sz="9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Clr>
                <a:srgbClr val="9B2D1F"/>
              </a:buClr>
              <a:buSzPct val="83333"/>
              <a:buFont typeface="Arial"/>
              <a:buChar char=""/>
              <a:tabLst>
                <a:tab pos="240665" algn="l"/>
                <a:tab pos="241300" algn="l"/>
              </a:tabLst>
            </a:pPr>
            <a:r>
              <a:rPr dirty="0" sz="900" spc="-5">
                <a:solidFill>
                  <a:srgbClr val="262626"/>
                </a:solidFill>
                <a:latin typeface="Tahoma"/>
                <a:cs typeface="Tahoma"/>
              </a:rPr>
              <a:t>Preferencia temporal. Capital </a:t>
            </a:r>
            <a:r>
              <a:rPr dirty="0" sz="900">
                <a:solidFill>
                  <a:srgbClr val="262626"/>
                </a:solidFill>
                <a:latin typeface="Tahoma"/>
                <a:cs typeface="Tahoma"/>
              </a:rPr>
              <a:t>e</a:t>
            </a:r>
            <a:r>
              <a:rPr dirty="0" sz="900" spc="15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62626"/>
                </a:solidFill>
                <a:latin typeface="Tahoma"/>
                <a:cs typeface="Tahoma"/>
              </a:rPr>
              <a:t>interés</a:t>
            </a:r>
            <a:endParaRPr sz="9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Clr>
                <a:srgbClr val="9B2D1F"/>
              </a:buClr>
              <a:buSzPct val="83333"/>
              <a:buFont typeface="Arial"/>
              <a:buChar char=""/>
              <a:tabLst>
                <a:tab pos="240665" algn="l"/>
                <a:tab pos="241300" algn="l"/>
              </a:tabLst>
            </a:pPr>
            <a:r>
              <a:rPr dirty="0" sz="900" spc="-5">
                <a:solidFill>
                  <a:srgbClr val="262626"/>
                </a:solidFill>
                <a:latin typeface="Tahoma"/>
                <a:cs typeface="Tahoma"/>
              </a:rPr>
              <a:t>Visión integrada del análisis económico: micro-</a:t>
            </a:r>
            <a:r>
              <a:rPr dirty="0" sz="900" spc="55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62626"/>
                </a:solidFill>
                <a:latin typeface="Tahoma"/>
                <a:cs typeface="Tahoma"/>
              </a:rPr>
              <a:t>macro</a:t>
            </a:r>
            <a:endParaRPr sz="9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Clr>
                <a:srgbClr val="9B2D1F"/>
              </a:buClr>
              <a:buSzPct val="83333"/>
              <a:buFont typeface="Arial"/>
              <a:buChar char=""/>
              <a:tabLst>
                <a:tab pos="240665" algn="l"/>
                <a:tab pos="241300" algn="l"/>
              </a:tabLst>
            </a:pPr>
            <a:r>
              <a:rPr dirty="0" sz="900" spc="-5">
                <a:solidFill>
                  <a:srgbClr val="262626"/>
                </a:solidFill>
                <a:latin typeface="Tahoma"/>
                <a:cs typeface="Tahoma"/>
              </a:rPr>
              <a:t>Análisis del </a:t>
            </a:r>
            <a:r>
              <a:rPr dirty="0" sz="900">
                <a:solidFill>
                  <a:srgbClr val="262626"/>
                </a:solidFill>
                <a:latin typeface="Tahoma"/>
                <a:cs typeface="Tahoma"/>
              </a:rPr>
              <a:t>estatismo e</a:t>
            </a:r>
            <a:r>
              <a:rPr dirty="0" sz="900" spc="1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62626"/>
                </a:solidFill>
                <a:latin typeface="Tahoma"/>
                <a:cs typeface="Tahoma"/>
              </a:rPr>
              <a:t>intervencionismo</a:t>
            </a:r>
            <a:endParaRPr sz="900">
              <a:latin typeface="Tahoma"/>
              <a:cs typeface="Tahom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543454" y="4322033"/>
          <a:ext cx="4469765" cy="1832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"/>
                <a:gridCol w="3121024"/>
                <a:gridCol w="1146175"/>
              </a:tblGrid>
              <a:tr h="7353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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dirty="0" sz="1100" spc="-5" b="1">
                          <a:solidFill>
                            <a:srgbClr val="E02D27"/>
                          </a:solidFill>
                          <a:latin typeface="Tahoma"/>
                          <a:cs typeface="Tahoma"/>
                        </a:rPr>
                        <a:t>HAYEK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375920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9B2D1F"/>
                        </a:buClr>
                        <a:buSzPct val="83333"/>
                        <a:buFont typeface="Arial"/>
                        <a:buChar char=""/>
                        <a:tabLst>
                          <a:tab pos="375285" algn="l"/>
                          <a:tab pos="375920" algn="l"/>
                        </a:tabLst>
                      </a:pP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Competencia </a:t>
                      </a:r>
                      <a:r>
                        <a:rPr dirty="0" sz="9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y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procesos </a:t>
                      </a:r>
                      <a:r>
                        <a:rPr dirty="0" sz="9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dirty="0" sz="900" spc="1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mercado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375920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Clr>
                          <a:srgbClr val="9B2D1F"/>
                        </a:buClr>
                        <a:buSzPct val="83333"/>
                        <a:buFont typeface="Arial"/>
                        <a:buChar char=""/>
                        <a:tabLst>
                          <a:tab pos="375285" algn="l"/>
                          <a:tab pos="375920" algn="l"/>
                        </a:tabLst>
                      </a:pP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División del</a:t>
                      </a:r>
                      <a:r>
                        <a:rPr dirty="0" sz="900" spc="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conocimiento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375920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Clr>
                          <a:srgbClr val="9B2D1F"/>
                        </a:buClr>
                        <a:buSzPct val="83333"/>
                        <a:buFont typeface="Arial"/>
                        <a:buChar char=""/>
                        <a:tabLst>
                          <a:tab pos="375285" algn="l"/>
                          <a:tab pos="375920" algn="l"/>
                        </a:tabLst>
                      </a:pPr>
                      <a:r>
                        <a:rPr dirty="0" sz="900" spc="-2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Teoría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del</a:t>
                      </a:r>
                      <a:r>
                        <a:rPr dirty="0" sz="900" spc="1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capital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375920" indent="-228600">
                        <a:lnSpc>
                          <a:spcPts val="1045"/>
                        </a:lnSpc>
                        <a:spcBef>
                          <a:spcPts val="20"/>
                        </a:spcBef>
                        <a:buClr>
                          <a:srgbClr val="9B2D1F"/>
                        </a:buClr>
                        <a:buSzPct val="83333"/>
                        <a:buFont typeface="Arial"/>
                        <a:buChar char=""/>
                        <a:tabLst>
                          <a:tab pos="375285" algn="l"/>
                          <a:tab pos="375920" algn="l"/>
                        </a:tabLst>
                      </a:pPr>
                      <a:r>
                        <a:rPr dirty="0" sz="900" spc="-2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Teoría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del </a:t>
                      </a:r>
                      <a:r>
                        <a:rPr dirty="0" sz="9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ciclo</a:t>
                      </a:r>
                      <a:r>
                        <a:rPr dirty="0" sz="900" spc="2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económico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1900</a:t>
                      </a:r>
                      <a:r>
                        <a:rPr dirty="0" sz="1100" spc="-4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-1992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75920" indent="-228600">
                        <a:lnSpc>
                          <a:spcPct val="100000"/>
                        </a:lnSpc>
                        <a:spcBef>
                          <a:spcPts val="55"/>
                        </a:spcBef>
                        <a:buClr>
                          <a:srgbClr val="9B2D1F"/>
                        </a:buClr>
                        <a:buSzPct val="83333"/>
                        <a:buFont typeface="Arial"/>
                        <a:buChar char=""/>
                        <a:tabLst>
                          <a:tab pos="375285" algn="l"/>
                          <a:tab pos="375920" algn="l"/>
                        </a:tabLst>
                      </a:pPr>
                      <a:r>
                        <a:rPr dirty="0" sz="9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Debate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sobre planificación</a:t>
                      </a:r>
                      <a:r>
                        <a:rPr dirty="0" sz="9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central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375920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Clr>
                          <a:srgbClr val="9B2D1F"/>
                        </a:buClr>
                        <a:buSzPct val="83333"/>
                        <a:buFont typeface="Arial"/>
                        <a:buChar char=""/>
                        <a:tabLst>
                          <a:tab pos="375285" algn="l"/>
                          <a:tab pos="375920" algn="l"/>
                        </a:tabLst>
                      </a:pP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Dualismo metodológico: Empirismo </a:t>
                      </a:r>
                      <a:r>
                        <a:rPr dirty="0" sz="9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dirty="0" sz="900" spc="2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cientismo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375920" indent="-228600">
                        <a:lnSpc>
                          <a:spcPts val="1070"/>
                        </a:lnSpc>
                        <a:spcBef>
                          <a:spcPts val="20"/>
                        </a:spcBef>
                        <a:buClr>
                          <a:srgbClr val="9B2D1F"/>
                        </a:buClr>
                        <a:buSzPct val="83333"/>
                        <a:buFont typeface="Arial"/>
                        <a:buChar char=""/>
                        <a:tabLst>
                          <a:tab pos="375285" algn="l"/>
                          <a:tab pos="375920" algn="l"/>
                        </a:tabLst>
                      </a:pP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Desnacionalización del</a:t>
                      </a:r>
                      <a:r>
                        <a:rPr dirty="0" sz="900" spc="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dinero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270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90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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556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solidFill>
                            <a:srgbClr val="E02D27"/>
                          </a:solidFill>
                          <a:latin typeface="Tahoma"/>
                          <a:cs typeface="Tahoma"/>
                        </a:rPr>
                        <a:t>ROTHBARD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146685">
                        <a:lnSpc>
                          <a:spcPts val="1045"/>
                        </a:lnSpc>
                        <a:spcBef>
                          <a:spcPts val="30"/>
                        </a:spcBef>
                        <a:tabLst>
                          <a:tab pos="375285" algn="l"/>
                        </a:tabLst>
                      </a:pPr>
                      <a:r>
                        <a:rPr dirty="0" sz="750" spc="-185">
                          <a:solidFill>
                            <a:srgbClr val="9B2D1F"/>
                          </a:solidFill>
                          <a:latin typeface="Arial"/>
                          <a:cs typeface="Arial"/>
                        </a:rPr>
                        <a:t>	</a:t>
                      </a:r>
                      <a:r>
                        <a:rPr dirty="0" sz="900" spc="-2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Teoría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del</a:t>
                      </a:r>
                      <a:r>
                        <a:rPr dirty="0" sz="900" spc="1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monopolio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10160"/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1928 -</a:t>
                      </a:r>
                      <a:r>
                        <a:rPr dirty="0" sz="1100" spc="-7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1995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0160"/>
                </a:tc>
              </a:tr>
              <a:tr h="154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ts val="1070"/>
                        </a:lnSpc>
                        <a:spcBef>
                          <a:spcPts val="55"/>
                        </a:spcBef>
                        <a:tabLst>
                          <a:tab pos="375285" algn="l"/>
                        </a:tabLst>
                      </a:pPr>
                      <a:r>
                        <a:rPr dirty="0" sz="750" spc="-185">
                          <a:solidFill>
                            <a:srgbClr val="9B2D1F"/>
                          </a:solidFill>
                          <a:latin typeface="Arial"/>
                          <a:cs typeface="Arial"/>
                        </a:rPr>
                        <a:t>	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Análisis del</a:t>
                      </a:r>
                      <a:r>
                        <a:rPr dirty="0" sz="900" spc="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00" spc="-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intervencionismo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8435">
                <a:tc>
                  <a:txBody>
                    <a:bodyPr/>
                    <a:lstStyle/>
                    <a:p>
                      <a:pPr marL="31750">
                        <a:lnSpc>
                          <a:spcPts val="1025"/>
                        </a:lnSpc>
                        <a:spcBef>
                          <a:spcPts val="280"/>
                        </a:spcBef>
                      </a:pPr>
                      <a:r>
                        <a:rPr dirty="0" sz="90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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556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1225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solidFill>
                            <a:srgbClr val="E02D27"/>
                          </a:solidFill>
                          <a:latin typeface="Tahoma"/>
                          <a:cs typeface="Tahoma"/>
                        </a:rPr>
                        <a:t>KIRZNER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0160"/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ts val="1225"/>
                        </a:lnSpc>
                        <a:spcBef>
                          <a:spcPts val="80"/>
                        </a:spcBef>
                      </a:pPr>
                      <a:r>
                        <a:rPr dirty="0" sz="11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1933</a:t>
                      </a:r>
                      <a:r>
                        <a:rPr dirty="0" sz="1100" spc="-15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solidFill>
                            <a:srgbClr val="262626"/>
                          </a:solidFill>
                          <a:latin typeface="Tahoma"/>
                          <a:cs typeface="Tahoma"/>
                        </a:rPr>
                        <a:t>-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016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880004" y="6144548"/>
            <a:ext cx="12661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dirty="0" sz="750" spc="-185">
                <a:solidFill>
                  <a:srgbClr val="9B2D1F"/>
                </a:solidFill>
                <a:latin typeface="Arial"/>
                <a:cs typeface="Arial"/>
              </a:rPr>
              <a:t>	</a:t>
            </a:r>
            <a:r>
              <a:rPr dirty="0" sz="900" spc="-5">
                <a:solidFill>
                  <a:srgbClr val="262626"/>
                </a:solidFill>
                <a:latin typeface="Tahoma"/>
                <a:cs typeface="Tahoma"/>
              </a:rPr>
              <a:t>Función</a:t>
            </a:r>
            <a:r>
              <a:rPr dirty="0" sz="900" spc="-15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62626"/>
                </a:solidFill>
                <a:latin typeface="Tahoma"/>
                <a:cs typeface="Tahoma"/>
              </a:rPr>
              <a:t>empresarial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777875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Escuela </a:t>
            </a:r>
            <a:r>
              <a:rPr dirty="0" spc="-5"/>
              <a:t>austríaca. </a:t>
            </a:r>
            <a:r>
              <a:rPr dirty="0"/>
              <a:t>Pensadores y</a:t>
            </a:r>
            <a:r>
              <a:rPr dirty="0" spc="-45"/>
              <a:t> </a:t>
            </a:r>
            <a:r>
              <a:rPr dirty="0" spc="-5"/>
              <a:t>teorías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0769" y="6237287"/>
            <a:ext cx="1059180" cy="466725"/>
          </a:xfrm>
          <a:prstGeom prst="rect">
            <a:avLst/>
          </a:prstGeom>
          <a:ln w="9524">
            <a:solidFill>
              <a:srgbClr val="E84433"/>
            </a:solidFill>
          </a:ln>
        </p:spPr>
        <p:txBody>
          <a:bodyPr wrap="square" lIns="0" tIns="55879" rIns="0" bIns="0" rtlCol="0" vert="horz">
            <a:spAutoFit/>
          </a:bodyPr>
          <a:lstStyle/>
          <a:p>
            <a:pPr marL="165735" marR="153035" indent="8890">
              <a:lnSpc>
                <a:spcPts val="1400"/>
              </a:lnSpc>
              <a:spcBef>
                <a:spcPts val="439"/>
              </a:spcBef>
            </a:pPr>
            <a:r>
              <a:rPr dirty="0" sz="1200" spc="-5" b="1" i="1">
                <a:solidFill>
                  <a:srgbClr val="E02D27"/>
                </a:solidFill>
                <a:latin typeface="Tahoma"/>
                <a:cs typeface="Tahoma"/>
              </a:rPr>
              <a:t>Tesis </a:t>
            </a:r>
            <a:r>
              <a:rPr dirty="0" sz="1200" b="1" i="1">
                <a:solidFill>
                  <a:srgbClr val="E02D27"/>
                </a:solidFill>
                <a:latin typeface="Tahoma"/>
                <a:cs typeface="Tahoma"/>
              </a:rPr>
              <a:t>JTG  Nov</a:t>
            </a:r>
            <a:r>
              <a:rPr dirty="0" sz="1200" spc="-100" b="1" i="1">
                <a:solidFill>
                  <a:srgbClr val="E02D27"/>
                </a:solidFill>
                <a:latin typeface="Tahoma"/>
                <a:cs typeface="Tahoma"/>
              </a:rPr>
              <a:t> </a:t>
            </a:r>
            <a:r>
              <a:rPr dirty="0" sz="1200" b="1" i="1">
                <a:solidFill>
                  <a:srgbClr val="E02D27"/>
                </a:solidFill>
                <a:latin typeface="Tahoma"/>
                <a:cs typeface="Tahoma"/>
              </a:rPr>
              <a:t>1987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8522" y="6165303"/>
            <a:ext cx="138430" cy="80010"/>
          </a:xfrm>
          <a:custGeom>
            <a:avLst/>
            <a:gdLst/>
            <a:ahLst/>
            <a:cxnLst/>
            <a:rect l="l" t="t" r="r" b="b"/>
            <a:pathLst>
              <a:path w="138429" h="80010">
                <a:moveTo>
                  <a:pt x="122872" y="0"/>
                </a:moveTo>
                <a:lnTo>
                  <a:pt x="115227" y="0"/>
                </a:lnTo>
                <a:lnTo>
                  <a:pt x="84648" y="1789"/>
                </a:lnTo>
                <a:lnTo>
                  <a:pt x="55122" y="7016"/>
                </a:lnTo>
                <a:lnTo>
                  <a:pt x="26842" y="15471"/>
                </a:lnTo>
                <a:lnTo>
                  <a:pt x="0" y="26943"/>
                </a:lnTo>
                <a:lnTo>
                  <a:pt x="126" y="27226"/>
                </a:lnTo>
                <a:lnTo>
                  <a:pt x="215" y="27357"/>
                </a:lnTo>
                <a:lnTo>
                  <a:pt x="97866" y="79745"/>
                </a:lnTo>
                <a:lnTo>
                  <a:pt x="137896" y="1009"/>
                </a:lnTo>
                <a:lnTo>
                  <a:pt x="130428" y="364"/>
                </a:lnTo>
                <a:lnTo>
                  <a:pt x="12287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844813" y="6261286"/>
            <a:ext cx="124460" cy="153035"/>
          </a:xfrm>
          <a:custGeom>
            <a:avLst/>
            <a:gdLst/>
            <a:ahLst/>
            <a:cxnLst/>
            <a:rect l="l" t="t" r="r" b="b"/>
            <a:pathLst>
              <a:path w="124459" h="153035">
                <a:moveTo>
                  <a:pt x="70484" y="0"/>
                </a:moveTo>
                <a:lnTo>
                  <a:pt x="68643" y="1709"/>
                </a:lnTo>
                <a:lnTo>
                  <a:pt x="66611" y="3239"/>
                </a:lnTo>
                <a:lnTo>
                  <a:pt x="48158" y="13930"/>
                </a:lnTo>
                <a:lnTo>
                  <a:pt x="0" y="141831"/>
                </a:lnTo>
                <a:lnTo>
                  <a:pt x="12255" y="152579"/>
                </a:lnTo>
                <a:lnTo>
                  <a:pt x="106451" y="117374"/>
                </a:lnTo>
                <a:lnTo>
                  <a:pt x="111975" y="115154"/>
                </a:lnTo>
                <a:lnTo>
                  <a:pt x="117932" y="113784"/>
                </a:lnTo>
                <a:lnTo>
                  <a:pt x="124117" y="113292"/>
                </a:lnTo>
                <a:lnTo>
                  <a:pt x="115844" y="82238"/>
                </a:lnTo>
                <a:lnTo>
                  <a:pt x="103978" y="52839"/>
                </a:lnTo>
                <a:lnTo>
                  <a:pt x="88773" y="25343"/>
                </a:lnTo>
                <a:lnTo>
                  <a:pt x="7048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873058" y="6430612"/>
            <a:ext cx="100965" cy="176530"/>
          </a:xfrm>
          <a:custGeom>
            <a:avLst/>
            <a:gdLst/>
            <a:ahLst/>
            <a:cxnLst/>
            <a:rect l="l" t="t" r="r" b="b"/>
            <a:pathLst>
              <a:path w="100965" h="176529">
                <a:moveTo>
                  <a:pt x="100952" y="0"/>
                </a:moveTo>
                <a:lnTo>
                  <a:pt x="29375" y="26747"/>
                </a:lnTo>
                <a:lnTo>
                  <a:pt x="30403" y="29391"/>
                </a:lnTo>
                <a:lnTo>
                  <a:pt x="30962" y="30947"/>
                </a:lnTo>
                <a:lnTo>
                  <a:pt x="32887" y="38210"/>
                </a:lnTo>
                <a:lnTo>
                  <a:pt x="33512" y="45623"/>
                </a:lnTo>
                <a:lnTo>
                  <a:pt x="32769" y="53057"/>
                </a:lnTo>
                <a:lnTo>
                  <a:pt x="30594" y="60385"/>
                </a:lnTo>
                <a:lnTo>
                  <a:pt x="0" y="136626"/>
                </a:lnTo>
                <a:lnTo>
                  <a:pt x="28740" y="175978"/>
                </a:lnTo>
                <a:lnTo>
                  <a:pt x="57723" y="139669"/>
                </a:lnTo>
                <a:lnTo>
                  <a:pt x="79967" y="98488"/>
                </a:lnTo>
                <a:lnTo>
                  <a:pt x="94621" y="53266"/>
                </a:lnTo>
                <a:lnTo>
                  <a:pt x="100837" y="4831"/>
                </a:lnTo>
                <a:lnTo>
                  <a:pt x="10095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75598" y="6613331"/>
            <a:ext cx="190500" cy="74295"/>
          </a:xfrm>
          <a:custGeom>
            <a:avLst/>
            <a:gdLst/>
            <a:ahLst/>
            <a:cxnLst/>
            <a:rect l="l" t="t" r="r" b="b"/>
            <a:pathLst>
              <a:path w="190500" h="74295">
                <a:moveTo>
                  <a:pt x="172338" y="0"/>
                </a:moveTo>
                <a:lnTo>
                  <a:pt x="166357" y="4380"/>
                </a:lnTo>
                <a:lnTo>
                  <a:pt x="159194" y="7139"/>
                </a:lnTo>
                <a:lnTo>
                  <a:pt x="82321" y="13200"/>
                </a:lnTo>
                <a:lnTo>
                  <a:pt x="0" y="71109"/>
                </a:lnTo>
                <a:lnTo>
                  <a:pt x="9393" y="72326"/>
                </a:lnTo>
                <a:lnTo>
                  <a:pt x="18884" y="73214"/>
                </a:lnTo>
                <a:lnTo>
                  <a:pt x="28471" y="73758"/>
                </a:lnTo>
                <a:lnTo>
                  <a:pt x="38150" y="73943"/>
                </a:lnTo>
                <a:lnTo>
                  <a:pt x="79892" y="70596"/>
                </a:lnTo>
                <a:lnTo>
                  <a:pt x="119511" y="60911"/>
                </a:lnTo>
                <a:lnTo>
                  <a:pt x="156499" y="45421"/>
                </a:lnTo>
                <a:lnTo>
                  <a:pt x="190347" y="24660"/>
                </a:lnTo>
                <a:lnTo>
                  <a:pt x="17233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04173" y="6503945"/>
            <a:ext cx="203835" cy="167640"/>
          </a:xfrm>
          <a:custGeom>
            <a:avLst/>
            <a:gdLst/>
            <a:ahLst/>
            <a:cxnLst/>
            <a:rect l="l" t="t" r="r" b="b"/>
            <a:pathLst>
              <a:path w="203834" h="167640">
                <a:moveTo>
                  <a:pt x="61315" y="0"/>
                </a:moveTo>
                <a:lnTo>
                  <a:pt x="7874" y="71061"/>
                </a:lnTo>
                <a:lnTo>
                  <a:pt x="4152" y="74416"/>
                </a:lnTo>
                <a:lnTo>
                  <a:pt x="0" y="77015"/>
                </a:lnTo>
                <a:lnTo>
                  <a:pt x="24523" y="105784"/>
                </a:lnTo>
                <a:lnTo>
                  <a:pt x="52900" y="130725"/>
                </a:lnTo>
                <a:lnTo>
                  <a:pt x="84694" y="151371"/>
                </a:lnTo>
                <a:lnTo>
                  <a:pt x="119468" y="167256"/>
                </a:lnTo>
                <a:lnTo>
                  <a:pt x="203695" y="108013"/>
                </a:lnTo>
                <a:lnTo>
                  <a:pt x="165646" y="82730"/>
                </a:lnTo>
                <a:lnTo>
                  <a:pt x="6131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25674" y="6295151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116331" y="0"/>
                </a:moveTo>
                <a:lnTo>
                  <a:pt x="18630" y="21559"/>
                </a:lnTo>
                <a:lnTo>
                  <a:pt x="0" y="64625"/>
                </a:lnTo>
                <a:lnTo>
                  <a:pt x="81152" y="80459"/>
                </a:lnTo>
                <a:lnTo>
                  <a:pt x="83337" y="81147"/>
                </a:lnTo>
                <a:lnTo>
                  <a:pt x="85471" y="81956"/>
                </a:lnTo>
                <a:lnTo>
                  <a:pt x="116331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710803" y="6398394"/>
            <a:ext cx="155575" cy="188595"/>
          </a:xfrm>
          <a:custGeom>
            <a:avLst/>
            <a:gdLst/>
            <a:ahLst/>
            <a:cxnLst/>
            <a:rect l="l" t="t" r="r" b="b"/>
            <a:pathLst>
              <a:path w="155575" h="188595">
                <a:moveTo>
                  <a:pt x="0" y="0"/>
                </a:moveTo>
                <a:lnTo>
                  <a:pt x="24371" y="149768"/>
                </a:lnTo>
                <a:lnTo>
                  <a:pt x="32854" y="188386"/>
                </a:lnTo>
                <a:lnTo>
                  <a:pt x="113118" y="182045"/>
                </a:lnTo>
                <a:lnTo>
                  <a:pt x="155143" y="77388"/>
                </a:lnTo>
                <a:lnTo>
                  <a:pt x="86004" y="16776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454301" y="6447964"/>
            <a:ext cx="78740" cy="99060"/>
          </a:xfrm>
          <a:custGeom>
            <a:avLst/>
            <a:gdLst/>
            <a:ahLst/>
            <a:cxnLst/>
            <a:rect l="l" t="t" r="r" b="b"/>
            <a:pathLst>
              <a:path w="78740" h="99059">
                <a:moveTo>
                  <a:pt x="0" y="0"/>
                </a:moveTo>
                <a:lnTo>
                  <a:pt x="3471" y="26065"/>
                </a:lnTo>
                <a:lnTo>
                  <a:pt x="9436" y="51249"/>
                </a:lnTo>
                <a:lnTo>
                  <a:pt x="17762" y="75428"/>
                </a:lnTo>
                <a:lnTo>
                  <a:pt x="28321" y="98474"/>
                </a:lnTo>
                <a:lnTo>
                  <a:pt x="78168" y="3219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727617" y="6173440"/>
            <a:ext cx="165100" cy="108585"/>
          </a:xfrm>
          <a:custGeom>
            <a:avLst/>
            <a:gdLst/>
            <a:ahLst/>
            <a:cxnLst/>
            <a:rect l="l" t="t" r="r" b="b"/>
            <a:pathLst>
              <a:path w="165100" h="108585">
                <a:moveTo>
                  <a:pt x="50825" y="0"/>
                </a:moveTo>
                <a:lnTo>
                  <a:pt x="0" y="88378"/>
                </a:lnTo>
                <a:lnTo>
                  <a:pt x="5846" y="92238"/>
                </a:lnTo>
                <a:lnTo>
                  <a:pt x="10821" y="96919"/>
                </a:lnTo>
                <a:lnTo>
                  <a:pt x="14885" y="102288"/>
                </a:lnTo>
                <a:lnTo>
                  <a:pt x="17995" y="108207"/>
                </a:lnTo>
                <a:lnTo>
                  <a:pt x="128676" y="83789"/>
                </a:lnTo>
                <a:lnTo>
                  <a:pt x="164642" y="62972"/>
                </a:lnTo>
                <a:lnTo>
                  <a:pt x="139643" y="42113"/>
                </a:lnTo>
                <a:lnTo>
                  <a:pt x="112153" y="24467"/>
                </a:lnTo>
                <a:lnTo>
                  <a:pt x="82453" y="10330"/>
                </a:lnTo>
                <a:lnTo>
                  <a:pt x="5082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593188" y="6432291"/>
            <a:ext cx="102235" cy="122555"/>
          </a:xfrm>
          <a:custGeom>
            <a:avLst/>
            <a:gdLst/>
            <a:ahLst/>
            <a:cxnLst/>
            <a:rect l="l" t="t" r="r" b="b"/>
            <a:pathLst>
              <a:path w="102234" h="122554">
                <a:moveTo>
                  <a:pt x="81940" y="0"/>
                </a:moveTo>
                <a:lnTo>
                  <a:pt x="0" y="41652"/>
                </a:lnTo>
                <a:lnTo>
                  <a:pt x="101853" y="122431"/>
                </a:lnTo>
                <a:lnTo>
                  <a:pt x="8194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605507" y="6242517"/>
            <a:ext cx="102870" cy="179705"/>
          </a:xfrm>
          <a:custGeom>
            <a:avLst/>
            <a:gdLst/>
            <a:ahLst/>
            <a:cxnLst/>
            <a:rect l="l" t="t" r="r" b="b"/>
            <a:pathLst>
              <a:path w="102870" h="179704">
                <a:moveTo>
                  <a:pt x="0" y="0"/>
                </a:moveTo>
                <a:lnTo>
                  <a:pt x="0" y="179467"/>
                </a:lnTo>
                <a:lnTo>
                  <a:pt x="62750" y="147576"/>
                </a:lnTo>
                <a:lnTo>
                  <a:pt x="102742" y="55118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55076" y="6217074"/>
            <a:ext cx="103505" cy="222250"/>
          </a:xfrm>
          <a:custGeom>
            <a:avLst/>
            <a:gdLst/>
            <a:ahLst/>
            <a:cxnLst/>
            <a:rect l="l" t="t" r="r" b="b"/>
            <a:pathLst>
              <a:path w="103504" h="222250">
                <a:moveTo>
                  <a:pt x="102997" y="0"/>
                </a:moveTo>
                <a:lnTo>
                  <a:pt x="64366" y="35508"/>
                </a:lnTo>
                <a:lnTo>
                  <a:pt x="33520" y="78124"/>
                </a:lnTo>
                <a:lnTo>
                  <a:pt x="11662" y="126626"/>
                </a:lnTo>
                <a:lnTo>
                  <a:pt x="0" y="179797"/>
                </a:lnTo>
                <a:lnTo>
                  <a:pt x="102997" y="222229"/>
                </a:lnTo>
                <a:lnTo>
                  <a:pt x="10299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55972" y="6258477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5" h="432434">
                <a:moveTo>
                  <a:pt x="216026" y="0"/>
                </a:moveTo>
                <a:lnTo>
                  <a:pt x="166495" y="5705"/>
                </a:lnTo>
                <a:lnTo>
                  <a:pt x="121025" y="21956"/>
                </a:lnTo>
                <a:lnTo>
                  <a:pt x="80915" y="47457"/>
                </a:lnTo>
                <a:lnTo>
                  <a:pt x="47460" y="80911"/>
                </a:lnTo>
                <a:lnTo>
                  <a:pt x="21958" y="121021"/>
                </a:lnTo>
                <a:lnTo>
                  <a:pt x="5705" y="166491"/>
                </a:lnTo>
                <a:lnTo>
                  <a:pt x="0" y="216023"/>
                </a:lnTo>
                <a:lnTo>
                  <a:pt x="5705" y="265555"/>
                </a:lnTo>
                <a:lnTo>
                  <a:pt x="21958" y="311025"/>
                </a:lnTo>
                <a:lnTo>
                  <a:pt x="47460" y="351135"/>
                </a:lnTo>
                <a:lnTo>
                  <a:pt x="80915" y="384589"/>
                </a:lnTo>
                <a:lnTo>
                  <a:pt x="121025" y="410090"/>
                </a:lnTo>
                <a:lnTo>
                  <a:pt x="166495" y="426342"/>
                </a:lnTo>
                <a:lnTo>
                  <a:pt x="216026" y="432047"/>
                </a:lnTo>
                <a:lnTo>
                  <a:pt x="265558" y="426342"/>
                </a:lnTo>
                <a:lnTo>
                  <a:pt x="311028" y="410090"/>
                </a:lnTo>
                <a:lnTo>
                  <a:pt x="351138" y="384589"/>
                </a:lnTo>
                <a:lnTo>
                  <a:pt x="384593" y="351135"/>
                </a:lnTo>
                <a:lnTo>
                  <a:pt x="410095" y="311025"/>
                </a:lnTo>
                <a:lnTo>
                  <a:pt x="426348" y="265555"/>
                </a:lnTo>
                <a:lnTo>
                  <a:pt x="432053" y="216023"/>
                </a:lnTo>
                <a:lnTo>
                  <a:pt x="426348" y="166491"/>
                </a:lnTo>
                <a:lnTo>
                  <a:pt x="410095" y="121021"/>
                </a:lnTo>
                <a:lnTo>
                  <a:pt x="384593" y="80911"/>
                </a:lnTo>
                <a:lnTo>
                  <a:pt x="351138" y="47457"/>
                </a:lnTo>
                <a:lnTo>
                  <a:pt x="311028" y="21956"/>
                </a:lnTo>
                <a:lnTo>
                  <a:pt x="265558" y="5705"/>
                </a:lnTo>
                <a:lnTo>
                  <a:pt x="21602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518314" y="6421315"/>
            <a:ext cx="11303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75"/>
              </a:lnSpc>
            </a:pPr>
            <a:r>
              <a:rPr dirty="0" sz="800"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9009" y="188637"/>
            <a:ext cx="7650162" cy="6542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8314" y="6421315"/>
            <a:ext cx="11303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75"/>
              </a:lnSpc>
            </a:pPr>
            <a:r>
              <a:rPr dirty="0" sz="800"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02104" y="1878766"/>
            <a:ext cx="4979797" cy="4790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3283" y="114198"/>
            <a:ext cx="8305800" cy="1572260"/>
          </a:xfrm>
          <a:prstGeom prst="rect"/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300"/>
              </a:spcBef>
            </a:pPr>
            <a:r>
              <a:rPr dirty="0" spc="-5"/>
              <a:t>“The Fundamentals </a:t>
            </a:r>
            <a:r>
              <a:rPr dirty="0"/>
              <a:t>of </a:t>
            </a:r>
            <a:r>
              <a:rPr dirty="0" spc="-5"/>
              <a:t>Austrian</a:t>
            </a:r>
            <a:r>
              <a:rPr dirty="0" spc="-155"/>
              <a:t> </a:t>
            </a:r>
            <a:r>
              <a:rPr dirty="0" spc="-5"/>
              <a:t>Economics”  </a:t>
            </a:r>
            <a:r>
              <a:rPr dirty="0" spc="-80"/>
              <a:t>T.C.Taylor</a:t>
            </a:r>
          </a:p>
          <a:p>
            <a:pPr marL="12700">
              <a:lnSpc>
                <a:spcPts val="3979"/>
              </a:lnSpc>
            </a:pPr>
            <a:r>
              <a:rPr dirty="0">
                <a:solidFill>
                  <a:srgbClr val="000000"/>
                </a:solidFill>
              </a:rPr>
              <a:t>Un ejemplo de </a:t>
            </a:r>
            <a:r>
              <a:rPr dirty="0" spc="-5">
                <a:solidFill>
                  <a:srgbClr val="000000"/>
                </a:solidFill>
              </a:rPr>
              <a:t>texto</a:t>
            </a:r>
            <a:r>
              <a:rPr dirty="0" spc="-1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introductorio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8314" y="6421315"/>
            <a:ext cx="11303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75"/>
              </a:lnSpc>
            </a:pPr>
            <a:r>
              <a:rPr dirty="0" sz="800">
                <a:latin typeface="Arial"/>
                <a:cs typeface="Arial"/>
              </a:rPr>
              <a:t>17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17242" y="1844826"/>
            <a:ext cx="5063070" cy="4859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3283" y="114198"/>
            <a:ext cx="281051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5">
                <a:solidFill>
                  <a:srgbClr val="E02D27"/>
                </a:solidFill>
                <a:latin typeface="Arial"/>
                <a:cs typeface="Arial"/>
              </a:rPr>
              <a:t>Índice </a:t>
            </a:r>
            <a:r>
              <a:rPr dirty="0" sz="3400">
                <a:solidFill>
                  <a:srgbClr val="E02D27"/>
                </a:solidFill>
                <a:latin typeface="Arial"/>
                <a:cs typeface="Arial"/>
              </a:rPr>
              <a:t>del</a:t>
            </a:r>
            <a:r>
              <a:rPr dirty="0" sz="3400" spc="-70">
                <a:solidFill>
                  <a:srgbClr val="E02D27"/>
                </a:solidFill>
                <a:latin typeface="Arial"/>
                <a:cs typeface="Arial"/>
              </a:rPr>
              <a:t> </a:t>
            </a:r>
            <a:r>
              <a:rPr dirty="0" sz="3400">
                <a:solidFill>
                  <a:srgbClr val="E02D27"/>
                </a:solidFill>
                <a:latin typeface="Arial"/>
                <a:cs typeface="Arial"/>
              </a:rPr>
              <a:t>libro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283" y="1142898"/>
            <a:ext cx="753872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>
                <a:latin typeface="Arial"/>
                <a:cs typeface="Arial"/>
              </a:rPr>
              <a:t>Refleja los </a:t>
            </a:r>
            <a:r>
              <a:rPr dirty="0" sz="3400" spc="-5">
                <a:latin typeface="Arial"/>
                <a:cs typeface="Arial"/>
              </a:rPr>
              <a:t>temas </a:t>
            </a:r>
            <a:r>
              <a:rPr dirty="0" sz="3400">
                <a:latin typeface="Arial"/>
                <a:cs typeface="Arial"/>
              </a:rPr>
              <a:t>claves del</a:t>
            </a:r>
            <a:r>
              <a:rPr dirty="0" sz="3400" spc="-90">
                <a:latin typeface="Arial"/>
                <a:cs typeface="Arial"/>
              </a:rPr>
              <a:t> </a:t>
            </a:r>
            <a:r>
              <a:rPr dirty="0" sz="3400">
                <a:latin typeface="Arial"/>
                <a:cs typeface="Arial"/>
              </a:rPr>
              <a:t>paradigma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5614" y="6385249"/>
            <a:ext cx="1384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18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895337"/>
            <a:ext cx="7651115" cy="5095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indent="-274320">
              <a:lnSpc>
                <a:spcPts val="1910"/>
              </a:lnSpc>
              <a:spcBef>
                <a:spcPts val="100"/>
              </a:spcBef>
              <a:buClr>
                <a:srgbClr val="BF0000"/>
              </a:buClr>
              <a:buSzPct val="85294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700" spc="-5" b="1">
                <a:latin typeface="Tahoma"/>
                <a:cs typeface="Tahoma"/>
              </a:rPr>
              <a:t>Utilidad marginal </a:t>
            </a:r>
            <a:r>
              <a:rPr dirty="0" sz="1700">
                <a:latin typeface="Wingdings"/>
                <a:cs typeface="Wingdings"/>
              </a:rPr>
              <a:t></a:t>
            </a:r>
            <a:r>
              <a:rPr dirty="0" sz="1700">
                <a:latin typeface="Times New Roman"/>
                <a:cs typeface="Times New Roman"/>
              </a:rPr>
              <a:t> </a:t>
            </a:r>
            <a:r>
              <a:rPr dirty="0" sz="1700" spc="-5" b="1">
                <a:latin typeface="Tahoma"/>
                <a:cs typeface="Tahoma"/>
              </a:rPr>
              <a:t>Teoría del valor </a:t>
            </a:r>
            <a:r>
              <a:rPr dirty="0" sz="1700">
                <a:latin typeface="Wingdings"/>
                <a:cs typeface="Wingdings"/>
              </a:rPr>
              <a:t></a:t>
            </a:r>
            <a:r>
              <a:rPr dirty="0" sz="1700">
                <a:latin typeface="Times New Roman"/>
                <a:cs typeface="Times New Roman"/>
              </a:rPr>
              <a:t> </a:t>
            </a:r>
            <a:r>
              <a:rPr dirty="0" sz="1700" spc="-5" b="1">
                <a:latin typeface="Tahoma"/>
                <a:cs typeface="Tahoma"/>
              </a:rPr>
              <a:t>Subjetivismo</a:t>
            </a:r>
            <a:r>
              <a:rPr dirty="0" sz="1700" spc="254" b="1">
                <a:latin typeface="Tahoma"/>
                <a:cs typeface="Tahoma"/>
              </a:rPr>
              <a:t> </a:t>
            </a:r>
            <a:r>
              <a:rPr dirty="0" sz="1700" spc="-5" b="1">
                <a:latin typeface="Tahoma"/>
                <a:cs typeface="Tahoma"/>
              </a:rPr>
              <a:t>epistemológico</a:t>
            </a:r>
            <a:endParaRPr sz="1700">
              <a:latin typeface="Tahoma"/>
              <a:cs typeface="Tahoma"/>
            </a:endParaRPr>
          </a:p>
          <a:p>
            <a:pPr marL="287020" indent="-274320">
              <a:lnSpc>
                <a:spcPts val="1789"/>
              </a:lnSpc>
              <a:buClr>
                <a:srgbClr val="BF0000"/>
              </a:buClr>
              <a:buSzPct val="85294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700" spc="-5" b="1">
                <a:latin typeface="Tahoma"/>
                <a:cs typeface="Tahoma"/>
              </a:rPr>
              <a:t>Individualismo</a:t>
            </a:r>
            <a:r>
              <a:rPr dirty="0" sz="1700" b="1">
                <a:latin typeface="Tahoma"/>
                <a:cs typeface="Tahoma"/>
              </a:rPr>
              <a:t> </a:t>
            </a:r>
            <a:r>
              <a:rPr dirty="0" sz="1700" spc="-5" b="1">
                <a:latin typeface="Tahoma"/>
                <a:cs typeface="Tahoma"/>
              </a:rPr>
              <a:t>metodológico</a:t>
            </a:r>
            <a:endParaRPr sz="1700">
              <a:latin typeface="Tahoma"/>
              <a:cs typeface="Tahoma"/>
            </a:endParaRPr>
          </a:p>
          <a:p>
            <a:pPr marL="287020" indent="-274320">
              <a:lnSpc>
                <a:spcPts val="1800"/>
              </a:lnSpc>
              <a:buClr>
                <a:srgbClr val="BF0000"/>
              </a:buClr>
              <a:buSzPct val="85294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700" spc="-5" b="1">
                <a:latin typeface="Tahoma"/>
                <a:cs typeface="Tahoma"/>
              </a:rPr>
              <a:t>Orden espontáneo </a:t>
            </a:r>
            <a:r>
              <a:rPr dirty="0" sz="1700" b="1">
                <a:latin typeface="Tahoma"/>
                <a:cs typeface="Tahoma"/>
              </a:rPr>
              <a:t>e</a:t>
            </a:r>
            <a:r>
              <a:rPr dirty="0" sz="1700" spc="5" b="1">
                <a:latin typeface="Tahoma"/>
                <a:cs typeface="Tahoma"/>
              </a:rPr>
              <a:t> </a:t>
            </a:r>
            <a:r>
              <a:rPr dirty="0" sz="1700" spc="-5" b="1">
                <a:latin typeface="Tahoma"/>
                <a:cs typeface="Tahoma"/>
              </a:rPr>
              <a:t>instituciones</a:t>
            </a:r>
            <a:endParaRPr sz="1700">
              <a:latin typeface="Tahoma"/>
              <a:cs typeface="Tahoma"/>
            </a:endParaRPr>
          </a:p>
          <a:p>
            <a:pPr marL="287020" indent="-274320">
              <a:lnSpc>
                <a:spcPts val="1800"/>
              </a:lnSpc>
              <a:buClr>
                <a:srgbClr val="BF0000"/>
              </a:buClr>
              <a:buSzPct val="85294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700" spc="-5" b="1">
                <a:latin typeface="Tahoma"/>
                <a:cs typeface="Tahoma"/>
              </a:rPr>
              <a:t>Dinámica temporal</a:t>
            </a:r>
            <a:endParaRPr sz="1700">
              <a:latin typeface="Tahoma"/>
              <a:cs typeface="Tahoma"/>
            </a:endParaRPr>
          </a:p>
          <a:p>
            <a:pPr marL="287020" indent="-274320">
              <a:lnSpc>
                <a:spcPts val="1920"/>
              </a:lnSpc>
              <a:buClr>
                <a:srgbClr val="BF0000"/>
              </a:buClr>
              <a:buSzPct val="85294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700" spc="-5" b="1">
                <a:latin typeface="Tahoma"/>
                <a:cs typeface="Tahoma"/>
              </a:rPr>
              <a:t>Integración </a:t>
            </a:r>
            <a:r>
              <a:rPr dirty="0" sz="1700" b="1">
                <a:latin typeface="Tahoma"/>
                <a:cs typeface="Tahoma"/>
              </a:rPr>
              <a:t>de la </a:t>
            </a:r>
            <a:r>
              <a:rPr dirty="0" sz="1700" spc="-5" b="1">
                <a:latin typeface="Tahoma"/>
                <a:cs typeface="Tahoma"/>
              </a:rPr>
              <a:t>micro </a:t>
            </a:r>
            <a:r>
              <a:rPr dirty="0" sz="1700" b="1">
                <a:latin typeface="Tahoma"/>
                <a:cs typeface="Tahoma"/>
              </a:rPr>
              <a:t>y la</a:t>
            </a:r>
            <a:r>
              <a:rPr dirty="0" sz="1700" spc="5" b="1">
                <a:latin typeface="Tahoma"/>
                <a:cs typeface="Tahoma"/>
              </a:rPr>
              <a:t> </a:t>
            </a:r>
            <a:r>
              <a:rPr dirty="0" sz="1700" spc="-5" b="1">
                <a:latin typeface="Tahoma"/>
                <a:cs typeface="Tahoma"/>
              </a:rPr>
              <a:t>macroeconomía</a:t>
            </a:r>
            <a:endParaRPr sz="1700">
              <a:latin typeface="Tahoma"/>
              <a:cs typeface="Tahoma"/>
            </a:endParaRPr>
          </a:p>
          <a:p>
            <a:pPr marL="287020" indent="-274320">
              <a:lnSpc>
                <a:spcPts val="1920"/>
              </a:lnSpc>
              <a:spcBef>
                <a:spcPts val="1560"/>
              </a:spcBef>
              <a:buClr>
                <a:srgbClr val="BF0000"/>
              </a:buClr>
              <a:buSzPct val="85294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700" spc="-5" b="1">
                <a:latin typeface="Tahoma"/>
                <a:cs typeface="Tahoma"/>
              </a:rPr>
              <a:t>División del trabajo </a:t>
            </a:r>
            <a:r>
              <a:rPr dirty="0" sz="1700" b="1">
                <a:latin typeface="Tahoma"/>
                <a:cs typeface="Tahoma"/>
              </a:rPr>
              <a:t>-- </a:t>
            </a:r>
            <a:r>
              <a:rPr dirty="0" sz="1700" spc="-5" b="1">
                <a:latin typeface="Tahoma"/>
                <a:cs typeface="Tahoma"/>
              </a:rPr>
              <a:t>División del</a:t>
            </a:r>
            <a:r>
              <a:rPr dirty="0" sz="1700" spc="25" b="1">
                <a:latin typeface="Tahoma"/>
                <a:cs typeface="Tahoma"/>
              </a:rPr>
              <a:t> </a:t>
            </a:r>
            <a:r>
              <a:rPr dirty="0" sz="1700" spc="-5" b="1">
                <a:latin typeface="Tahoma"/>
                <a:cs typeface="Tahoma"/>
              </a:rPr>
              <a:t>conocimiento</a:t>
            </a:r>
            <a:endParaRPr sz="1700">
              <a:latin typeface="Tahoma"/>
              <a:cs typeface="Tahoma"/>
            </a:endParaRPr>
          </a:p>
          <a:p>
            <a:pPr marL="287020" indent="-274320">
              <a:lnSpc>
                <a:spcPts val="1800"/>
              </a:lnSpc>
              <a:buClr>
                <a:srgbClr val="BF0000"/>
              </a:buClr>
              <a:buSzPct val="85294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700" spc="-5" b="1">
                <a:latin typeface="Tahoma"/>
                <a:cs typeface="Tahoma"/>
              </a:rPr>
              <a:t>Propiedad privada medios </a:t>
            </a:r>
            <a:r>
              <a:rPr dirty="0" sz="1700" b="1">
                <a:latin typeface="Tahoma"/>
                <a:cs typeface="Tahoma"/>
              </a:rPr>
              <a:t>de</a:t>
            </a:r>
            <a:r>
              <a:rPr dirty="0" sz="1700" spc="15" b="1">
                <a:latin typeface="Tahoma"/>
                <a:cs typeface="Tahoma"/>
              </a:rPr>
              <a:t> </a:t>
            </a:r>
            <a:r>
              <a:rPr dirty="0" sz="1700" spc="-5" b="1">
                <a:latin typeface="Tahoma"/>
                <a:cs typeface="Tahoma"/>
              </a:rPr>
              <a:t>producción.</a:t>
            </a:r>
            <a:endParaRPr sz="1700">
              <a:latin typeface="Tahoma"/>
              <a:cs typeface="Tahoma"/>
            </a:endParaRPr>
          </a:p>
          <a:p>
            <a:pPr marL="287020" indent="-274320">
              <a:lnSpc>
                <a:spcPts val="1800"/>
              </a:lnSpc>
              <a:buClr>
                <a:srgbClr val="BF0000"/>
              </a:buClr>
              <a:buSzPct val="85294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700" spc="-5" b="1">
                <a:latin typeface="Tahoma"/>
                <a:cs typeface="Tahoma"/>
              </a:rPr>
              <a:t>Libertad </a:t>
            </a:r>
            <a:r>
              <a:rPr dirty="0" sz="1700" b="1">
                <a:latin typeface="Tahoma"/>
                <a:cs typeface="Tahoma"/>
              </a:rPr>
              <a:t>de </a:t>
            </a:r>
            <a:r>
              <a:rPr dirty="0" sz="1700" spc="-5" b="1">
                <a:latin typeface="Tahoma"/>
                <a:cs typeface="Tahoma"/>
              </a:rPr>
              <a:t>intercambio</a:t>
            </a:r>
            <a:endParaRPr sz="1700">
              <a:latin typeface="Tahoma"/>
              <a:cs typeface="Tahoma"/>
            </a:endParaRPr>
          </a:p>
          <a:p>
            <a:pPr marL="287020" indent="-274320">
              <a:lnSpc>
                <a:spcPts val="1920"/>
              </a:lnSpc>
              <a:buClr>
                <a:srgbClr val="BF0000"/>
              </a:buClr>
              <a:buSzPct val="85294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700" spc="-5" b="1">
                <a:latin typeface="Tahoma"/>
                <a:cs typeface="Tahoma"/>
              </a:rPr>
              <a:t>Cálculo económico</a:t>
            </a:r>
            <a:endParaRPr sz="1700">
              <a:latin typeface="Tahoma"/>
              <a:cs typeface="Tahoma"/>
            </a:endParaRPr>
          </a:p>
          <a:p>
            <a:pPr marL="287020" indent="-274320">
              <a:lnSpc>
                <a:spcPts val="1920"/>
              </a:lnSpc>
              <a:spcBef>
                <a:spcPts val="1560"/>
              </a:spcBef>
              <a:buClr>
                <a:srgbClr val="BF0000"/>
              </a:buClr>
              <a:buSzPct val="85294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700" spc="-5" b="1">
                <a:latin typeface="Tahoma"/>
                <a:cs typeface="Tahoma"/>
              </a:rPr>
              <a:t>Dinero </a:t>
            </a:r>
            <a:r>
              <a:rPr dirty="0" sz="1700" b="1">
                <a:latin typeface="Tahoma"/>
                <a:cs typeface="Tahoma"/>
              </a:rPr>
              <a:t>y </a:t>
            </a:r>
            <a:r>
              <a:rPr dirty="0" sz="1700" spc="-5" b="1">
                <a:latin typeface="Tahoma"/>
                <a:cs typeface="Tahoma"/>
              </a:rPr>
              <a:t>crédito</a:t>
            </a:r>
            <a:endParaRPr sz="1700">
              <a:latin typeface="Tahoma"/>
              <a:cs typeface="Tahoma"/>
            </a:endParaRPr>
          </a:p>
          <a:p>
            <a:pPr marL="287020" indent="-274320">
              <a:lnSpc>
                <a:spcPts val="1800"/>
              </a:lnSpc>
              <a:buClr>
                <a:srgbClr val="BF0000"/>
              </a:buClr>
              <a:buSzPct val="85294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700" spc="-5" b="1">
                <a:latin typeface="Tahoma"/>
                <a:cs typeface="Tahoma"/>
              </a:rPr>
              <a:t>Interés originario </a:t>
            </a:r>
            <a:r>
              <a:rPr dirty="0" sz="1700">
                <a:latin typeface="Wingdings"/>
                <a:cs typeface="Wingdings"/>
              </a:rPr>
              <a:t></a:t>
            </a:r>
            <a:r>
              <a:rPr dirty="0" sz="1700">
                <a:latin typeface="Times New Roman"/>
                <a:cs typeface="Times New Roman"/>
              </a:rPr>
              <a:t> </a:t>
            </a:r>
            <a:r>
              <a:rPr dirty="0" sz="1700" spc="-5" b="1">
                <a:latin typeface="Tahoma"/>
                <a:cs typeface="Tahoma"/>
              </a:rPr>
              <a:t>estructura </a:t>
            </a:r>
            <a:r>
              <a:rPr dirty="0" sz="1700" b="1">
                <a:latin typeface="Tahoma"/>
                <a:cs typeface="Tahoma"/>
              </a:rPr>
              <a:t>de </a:t>
            </a:r>
            <a:r>
              <a:rPr dirty="0" sz="1700" spc="-5" b="1">
                <a:latin typeface="Tahoma"/>
                <a:cs typeface="Tahoma"/>
              </a:rPr>
              <a:t>producción </a:t>
            </a:r>
            <a:r>
              <a:rPr dirty="0" sz="1700">
                <a:latin typeface="Wingdings"/>
                <a:cs typeface="Wingdings"/>
              </a:rPr>
              <a:t></a:t>
            </a:r>
            <a:r>
              <a:rPr dirty="0" sz="1700">
                <a:latin typeface="Times New Roman"/>
                <a:cs typeface="Times New Roman"/>
              </a:rPr>
              <a:t> </a:t>
            </a:r>
            <a:r>
              <a:rPr dirty="0" sz="1700" spc="-5" b="1">
                <a:latin typeface="Tahoma"/>
                <a:cs typeface="Tahoma"/>
              </a:rPr>
              <a:t>Precios</a:t>
            </a:r>
            <a:r>
              <a:rPr dirty="0" sz="1700" spc="210" b="1">
                <a:latin typeface="Tahoma"/>
                <a:cs typeface="Tahoma"/>
              </a:rPr>
              <a:t> </a:t>
            </a:r>
            <a:r>
              <a:rPr dirty="0" sz="1700" spc="-5" b="1">
                <a:latin typeface="Tahoma"/>
                <a:cs typeface="Tahoma"/>
              </a:rPr>
              <a:t>relativos</a:t>
            </a:r>
            <a:endParaRPr sz="1700">
              <a:latin typeface="Tahoma"/>
              <a:cs typeface="Tahoma"/>
            </a:endParaRPr>
          </a:p>
          <a:p>
            <a:pPr marL="287020" indent="-274320">
              <a:lnSpc>
                <a:spcPts val="1920"/>
              </a:lnSpc>
              <a:buClr>
                <a:srgbClr val="BF0000"/>
              </a:buClr>
              <a:buSzPct val="85294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700" spc="-5" b="1">
                <a:latin typeface="Tahoma"/>
                <a:cs typeface="Tahoma"/>
              </a:rPr>
              <a:t>Teoría monetaria </a:t>
            </a:r>
            <a:r>
              <a:rPr dirty="0" sz="1700" b="1">
                <a:latin typeface="Tahoma"/>
                <a:cs typeface="Tahoma"/>
              </a:rPr>
              <a:t>– </a:t>
            </a:r>
            <a:r>
              <a:rPr dirty="0" sz="1700" spc="-5" b="1">
                <a:latin typeface="Tahoma"/>
                <a:cs typeface="Tahoma"/>
              </a:rPr>
              <a:t>Teoría del capital </a:t>
            </a:r>
            <a:r>
              <a:rPr dirty="0" sz="1700">
                <a:latin typeface="Wingdings"/>
                <a:cs typeface="Wingdings"/>
              </a:rPr>
              <a:t></a:t>
            </a:r>
            <a:r>
              <a:rPr dirty="0" sz="1700">
                <a:latin typeface="Times New Roman"/>
                <a:cs typeface="Times New Roman"/>
              </a:rPr>
              <a:t> </a:t>
            </a:r>
            <a:r>
              <a:rPr dirty="0" sz="1700" spc="-5" b="1">
                <a:latin typeface="Tahoma"/>
                <a:cs typeface="Tahoma"/>
              </a:rPr>
              <a:t>Ciclo</a:t>
            </a:r>
            <a:r>
              <a:rPr dirty="0" sz="1700" spc="-240" b="1">
                <a:latin typeface="Tahoma"/>
                <a:cs typeface="Tahoma"/>
              </a:rPr>
              <a:t> </a:t>
            </a:r>
            <a:r>
              <a:rPr dirty="0" sz="1700" spc="-5" b="1">
                <a:latin typeface="Tahoma"/>
                <a:cs typeface="Tahoma"/>
              </a:rPr>
              <a:t>económico</a:t>
            </a:r>
            <a:endParaRPr sz="1700">
              <a:latin typeface="Tahoma"/>
              <a:cs typeface="Tahoma"/>
            </a:endParaRPr>
          </a:p>
          <a:p>
            <a:pPr marL="287020" indent="-274320">
              <a:lnSpc>
                <a:spcPts val="1920"/>
              </a:lnSpc>
              <a:spcBef>
                <a:spcPts val="1560"/>
              </a:spcBef>
              <a:buClr>
                <a:srgbClr val="BF0000"/>
              </a:buClr>
              <a:buSzPct val="85294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700" spc="-5" b="1">
                <a:latin typeface="Tahoma"/>
                <a:cs typeface="Tahoma"/>
              </a:rPr>
              <a:t>Proceso </a:t>
            </a:r>
            <a:r>
              <a:rPr dirty="0" sz="1700" b="1">
                <a:latin typeface="Tahoma"/>
                <a:cs typeface="Tahoma"/>
              </a:rPr>
              <a:t>de </a:t>
            </a:r>
            <a:r>
              <a:rPr dirty="0" sz="1700" spc="-5" b="1">
                <a:latin typeface="Tahoma"/>
                <a:cs typeface="Tahoma"/>
              </a:rPr>
              <a:t>mercado. Sistema </a:t>
            </a:r>
            <a:r>
              <a:rPr dirty="0" sz="1700" b="1">
                <a:latin typeface="Tahoma"/>
                <a:cs typeface="Tahoma"/>
              </a:rPr>
              <a:t>de</a:t>
            </a:r>
            <a:r>
              <a:rPr dirty="0" sz="1700" spc="10" b="1">
                <a:latin typeface="Tahoma"/>
                <a:cs typeface="Tahoma"/>
              </a:rPr>
              <a:t> </a:t>
            </a:r>
            <a:r>
              <a:rPr dirty="0" sz="1700" spc="-5" b="1">
                <a:latin typeface="Tahoma"/>
                <a:cs typeface="Tahoma"/>
              </a:rPr>
              <a:t>precios.</a:t>
            </a:r>
            <a:endParaRPr sz="1700">
              <a:latin typeface="Tahoma"/>
              <a:cs typeface="Tahoma"/>
            </a:endParaRPr>
          </a:p>
          <a:p>
            <a:pPr marL="287020" indent="-274320">
              <a:lnSpc>
                <a:spcPts val="1800"/>
              </a:lnSpc>
              <a:buClr>
                <a:srgbClr val="BF0000"/>
              </a:buClr>
              <a:buSzPct val="85294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700" spc="-5" b="1">
                <a:latin typeface="Tahoma"/>
                <a:cs typeface="Tahoma"/>
              </a:rPr>
              <a:t>Soberanía del</a:t>
            </a:r>
            <a:r>
              <a:rPr dirty="0" sz="1700" b="1">
                <a:latin typeface="Tahoma"/>
                <a:cs typeface="Tahoma"/>
              </a:rPr>
              <a:t> </a:t>
            </a:r>
            <a:r>
              <a:rPr dirty="0" sz="1700" spc="-5" b="1">
                <a:latin typeface="Tahoma"/>
                <a:cs typeface="Tahoma"/>
              </a:rPr>
              <a:t>consumidor</a:t>
            </a:r>
            <a:endParaRPr sz="1700">
              <a:latin typeface="Tahoma"/>
              <a:cs typeface="Tahoma"/>
            </a:endParaRPr>
          </a:p>
          <a:p>
            <a:pPr marL="287020" indent="-274320">
              <a:lnSpc>
                <a:spcPts val="1800"/>
              </a:lnSpc>
              <a:buClr>
                <a:srgbClr val="BF0000"/>
              </a:buClr>
              <a:buSzPct val="85294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700" spc="-5" b="1">
                <a:latin typeface="Tahoma"/>
                <a:cs typeface="Tahoma"/>
              </a:rPr>
              <a:t>Competencia </a:t>
            </a:r>
            <a:r>
              <a:rPr dirty="0" sz="1700" b="1">
                <a:latin typeface="Tahoma"/>
                <a:cs typeface="Tahoma"/>
              </a:rPr>
              <a:t>y </a:t>
            </a:r>
            <a:r>
              <a:rPr dirty="0" sz="1700" spc="-5" b="1">
                <a:latin typeface="Tahoma"/>
                <a:cs typeface="Tahoma"/>
              </a:rPr>
              <a:t>función</a:t>
            </a:r>
            <a:r>
              <a:rPr dirty="0" sz="1700" b="1">
                <a:latin typeface="Tahoma"/>
                <a:cs typeface="Tahoma"/>
              </a:rPr>
              <a:t> </a:t>
            </a:r>
            <a:r>
              <a:rPr dirty="0" sz="1700" spc="-5" b="1">
                <a:latin typeface="Tahoma"/>
                <a:cs typeface="Tahoma"/>
              </a:rPr>
              <a:t>empresarial</a:t>
            </a:r>
            <a:endParaRPr sz="1700">
              <a:latin typeface="Tahoma"/>
              <a:cs typeface="Tahoma"/>
            </a:endParaRPr>
          </a:p>
          <a:p>
            <a:pPr marL="287020" indent="-274320">
              <a:lnSpc>
                <a:spcPts val="1920"/>
              </a:lnSpc>
              <a:buClr>
                <a:srgbClr val="BF0000"/>
              </a:buClr>
              <a:buSzPct val="85294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700" spc="-5" b="1">
                <a:latin typeface="Tahoma"/>
                <a:cs typeface="Tahoma"/>
              </a:rPr>
              <a:t>Teoría </a:t>
            </a:r>
            <a:r>
              <a:rPr dirty="0" sz="1700" b="1">
                <a:latin typeface="Tahoma"/>
                <a:cs typeface="Tahoma"/>
              </a:rPr>
              <a:t>de la </a:t>
            </a:r>
            <a:r>
              <a:rPr dirty="0" sz="1700" spc="-5" b="1">
                <a:latin typeface="Tahoma"/>
                <a:cs typeface="Tahoma"/>
              </a:rPr>
              <a:t>empresa</a:t>
            </a:r>
            <a:endParaRPr sz="1700">
              <a:latin typeface="Tahoma"/>
              <a:cs typeface="Tahoma"/>
            </a:endParaRPr>
          </a:p>
          <a:p>
            <a:pPr marL="287020" indent="-274320">
              <a:lnSpc>
                <a:spcPts val="1920"/>
              </a:lnSpc>
              <a:spcBef>
                <a:spcPts val="1660"/>
              </a:spcBef>
              <a:buClr>
                <a:srgbClr val="BF0000"/>
              </a:buClr>
              <a:buSzPct val="85294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700" spc="-5" b="1">
                <a:latin typeface="Tahoma"/>
                <a:cs typeface="Tahoma"/>
              </a:rPr>
              <a:t>Análisis del intervencionismo</a:t>
            </a:r>
            <a:r>
              <a:rPr dirty="0" sz="1700" spc="10" b="1">
                <a:latin typeface="Tahoma"/>
                <a:cs typeface="Tahoma"/>
              </a:rPr>
              <a:t> </a:t>
            </a:r>
            <a:r>
              <a:rPr dirty="0" sz="1700" spc="-5" b="1">
                <a:latin typeface="Tahoma"/>
                <a:cs typeface="Tahoma"/>
              </a:rPr>
              <a:t>económico</a:t>
            </a:r>
            <a:endParaRPr sz="1700">
              <a:latin typeface="Tahoma"/>
              <a:cs typeface="Tahoma"/>
            </a:endParaRPr>
          </a:p>
          <a:p>
            <a:pPr marL="287020" indent="-274320">
              <a:lnSpc>
                <a:spcPts val="1920"/>
              </a:lnSpc>
              <a:buClr>
                <a:srgbClr val="BF0000"/>
              </a:buClr>
              <a:buSzPct val="85294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700" spc="-5" b="1">
                <a:latin typeface="Tahoma"/>
                <a:cs typeface="Tahoma"/>
              </a:rPr>
              <a:t>Crítica del socialismo </a:t>
            </a:r>
            <a:r>
              <a:rPr dirty="0" sz="1700" b="1">
                <a:latin typeface="Tahoma"/>
                <a:cs typeface="Tahoma"/>
              </a:rPr>
              <a:t>y</a:t>
            </a:r>
            <a:r>
              <a:rPr dirty="0" sz="1700" spc="15" b="1">
                <a:latin typeface="Tahoma"/>
                <a:cs typeface="Tahoma"/>
              </a:rPr>
              <a:t> </a:t>
            </a:r>
            <a:r>
              <a:rPr dirty="0" sz="1700" spc="-5" b="1">
                <a:latin typeface="Tahoma"/>
                <a:cs typeface="Tahoma"/>
              </a:rPr>
              <a:t>marxismo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797115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Conceptos </a:t>
            </a:r>
            <a:r>
              <a:rPr dirty="0"/>
              <a:t>clave del paradigma</a:t>
            </a:r>
            <a:r>
              <a:rPr dirty="0" spc="-25"/>
              <a:t> </a:t>
            </a:r>
            <a:r>
              <a:rPr dirty="0" spc="-5"/>
              <a:t>austríaco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8314" y="6421315"/>
            <a:ext cx="11303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75"/>
              </a:lnSpc>
            </a:pPr>
            <a:r>
              <a:rPr dirty="0" sz="800">
                <a:latin typeface="Arial"/>
                <a:cs typeface="Arial"/>
              </a:rPr>
              <a:t>19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5940" y="6165303"/>
            <a:ext cx="1152525" cy="692785"/>
          </a:xfrm>
          <a:custGeom>
            <a:avLst/>
            <a:gdLst/>
            <a:ahLst/>
            <a:cxnLst/>
            <a:rect l="l" t="t" r="r" b="b"/>
            <a:pathLst>
              <a:path w="1152525" h="692784">
                <a:moveTo>
                  <a:pt x="0" y="692696"/>
                </a:moveTo>
                <a:lnTo>
                  <a:pt x="1152127" y="692696"/>
                </a:lnTo>
                <a:lnTo>
                  <a:pt x="1152127" y="0"/>
                </a:lnTo>
                <a:lnTo>
                  <a:pt x="0" y="0"/>
                </a:lnTo>
                <a:lnTo>
                  <a:pt x="0" y="692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1550" y="980732"/>
            <a:ext cx="1584325" cy="935355"/>
          </a:xfrm>
          <a:custGeom>
            <a:avLst/>
            <a:gdLst/>
            <a:ahLst/>
            <a:cxnLst/>
            <a:rect l="l" t="t" r="r" b="b"/>
            <a:pathLst>
              <a:path w="1584325" h="935355">
                <a:moveTo>
                  <a:pt x="0" y="0"/>
                </a:moveTo>
                <a:lnTo>
                  <a:pt x="1188239" y="0"/>
                </a:lnTo>
                <a:lnTo>
                  <a:pt x="1584328" y="467518"/>
                </a:lnTo>
                <a:lnTo>
                  <a:pt x="1188239" y="935036"/>
                </a:lnTo>
                <a:lnTo>
                  <a:pt x="0" y="9350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84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12189" y="1145984"/>
            <a:ext cx="1310005" cy="601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639"/>
              </a:lnSpc>
              <a:spcBef>
                <a:spcPts val="100"/>
              </a:spcBef>
            </a:pPr>
            <a:r>
              <a:rPr dirty="0" sz="1400" spc="-5">
                <a:solidFill>
                  <a:srgbClr val="E02D27"/>
                </a:solidFill>
                <a:latin typeface="Arial"/>
                <a:cs typeface="Arial"/>
              </a:rPr>
              <a:t>PRAXEOLOGÍA</a:t>
            </a:r>
            <a:endParaRPr sz="1400">
              <a:latin typeface="Arial"/>
              <a:cs typeface="Arial"/>
            </a:endParaRPr>
          </a:p>
          <a:p>
            <a:pPr algn="ctr" marR="6350">
              <a:lnSpc>
                <a:spcPts val="1400"/>
              </a:lnSpc>
            </a:pPr>
            <a:r>
              <a:rPr dirty="0" sz="1200" spc="-5">
                <a:solidFill>
                  <a:srgbClr val="E02D27"/>
                </a:solidFill>
                <a:latin typeface="Arial"/>
                <a:cs typeface="Arial"/>
              </a:rPr>
              <a:t>Economía</a:t>
            </a:r>
            <a:endParaRPr sz="12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  <a:spcBef>
                <a:spcPts val="60"/>
              </a:spcBef>
            </a:pPr>
            <a:r>
              <a:rPr dirty="0" sz="1200" spc="-5">
                <a:solidFill>
                  <a:srgbClr val="E02D27"/>
                </a:solidFill>
                <a:latin typeface="Arial"/>
                <a:cs typeface="Arial"/>
              </a:rPr>
              <a:t>Cataláctica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1550" y="2133257"/>
            <a:ext cx="1584325" cy="935355"/>
          </a:xfrm>
          <a:custGeom>
            <a:avLst/>
            <a:gdLst/>
            <a:ahLst/>
            <a:cxnLst/>
            <a:rect l="l" t="t" r="r" b="b"/>
            <a:pathLst>
              <a:path w="1584325" h="935355">
                <a:moveTo>
                  <a:pt x="0" y="0"/>
                </a:moveTo>
                <a:lnTo>
                  <a:pt x="1188239" y="0"/>
                </a:lnTo>
                <a:lnTo>
                  <a:pt x="1584328" y="467518"/>
                </a:lnTo>
                <a:lnTo>
                  <a:pt x="1188239" y="935036"/>
                </a:lnTo>
                <a:lnTo>
                  <a:pt x="0" y="9350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84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62989" y="2481389"/>
            <a:ext cx="11912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E02D27"/>
                </a:solidFill>
                <a:latin typeface="Arial"/>
                <a:cs typeface="Arial"/>
              </a:rPr>
              <a:t>TECNOLOGÍA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1550" y="3212757"/>
            <a:ext cx="1584325" cy="935355"/>
          </a:xfrm>
          <a:custGeom>
            <a:avLst/>
            <a:gdLst/>
            <a:ahLst/>
            <a:cxnLst/>
            <a:rect l="l" t="t" r="r" b="b"/>
            <a:pathLst>
              <a:path w="1584325" h="935354">
                <a:moveTo>
                  <a:pt x="0" y="0"/>
                </a:moveTo>
                <a:lnTo>
                  <a:pt x="1188239" y="0"/>
                </a:lnTo>
                <a:lnTo>
                  <a:pt x="1584328" y="467518"/>
                </a:lnTo>
                <a:lnTo>
                  <a:pt x="1188239" y="935036"/>
                </a:lnTo>
                <a:lnTo>
                  <a:pt x="0" y="9350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84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28089" y="3560889"/>
            <a:ext cx="8623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E02D27"/>
                </a:solidFill>
                <a:latin typeface="Arial"/>
                <a:cs typeface="Arial"/>
              </a:rPr>
              <a:t>HIS</a:t>
            </a:r>
            <a:r>
              <a:rPr dirty="0" sz="1400" spc="-25">
                <a:solidFill>
                  <a:srgbClr val="E02D27"/>
                </a:solidFill>
                <a:latin typeface="Arial"/>
                <a:cs typeface="Arial"/>
              </a:rPr>
              <a:t>T</a:t>
            </a:r>
            <a:r>
              <a:rPr dirty="0" sz="1400">
                <a:solidFill>
                  <a:srgbClr val="E02D27"/>
                </a:solidFill>
                <a:latin typeface="Arial"/>
                <a:cs typeface="Arial"/>
              </a:rPr>
              <a:t>ORIA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1550" y="4292256"/>
            <a:ext cx="1584325" cy="935355"/>
          </a:xfrm>
          <a:custGeom>
            <a:avLst/>
            <a:gdLst/>
            <a:ahLst/>
            <a:cxnLst/>
            <a:rect l="l" t="t" r="r" b="b"/>
            <a:pathLst>
              <a:path w="1584325" h="935354">
                <a:moveTo>
                  <a:pt x="0" y="0"/>
                </a:moveTo>
                <a:lnTo>
                  <a:pt x="1188239" y="0"/>
                </a:lnTo>
                <a:lnTo>
                  <a:pt x="1584328" y="467518"/>
                </a:lnTo>
                <a:lnTo>
                  <a:pt x="1188239" y="935036"/>
                </a:lnTo>
                <a:lnTo>
                  <a:pt x="0" y="9350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84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93189" y="4640389"/>
            <a:ext cx="5492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E02D27"/>
                </a:solidFill>
                <a:latin typeface="Arial"/>
                <a:cs typeface="Arial"/>
              </a:rPr>
              <a:t>É</a:t>
            </a:r>
            <a:r>
              <a:rPr dirty="0" sz="1400" spc="-5">
                <a:solidFill>
                  <a:srgbClr val="E02D27"/>
                </a:solidFill>
                <a:latin typeface="Arial"/>
                <a:cs typeface="Arial"/>
              </a:rPr>
              <a:t>T</a:t>
            </a:r>
            <a:r>
              <a:rPr dirty="0" sz="1400">
                <a:solidFill>
                  <a:srgbClr val="E02D27"/>
                </a:solidFill>
                <a:latin typeface="Arial"/>
                <a:cs typeface="Arial"/>
              </a:rPr>
              <a:t>ICA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59112" y="980732"/>
            <a:ext cx="5327650" cy="935355"/>
          </a:xfrm>
          <a:custGeom>
            <a:avLst/>
            <a:gdLst/>
            <a:ahLst/>
            <a:cxnLst/>
            <a:rect l="l" t="t" r="r" b="b"/>
            <a:pathLst>
              <a:path w="5327650" h="935355">
                <a:moveTo>
                  <a:pt x="0" y="0"/>
                </a:moveTo>
                <a:lnTo>
                  <a:pt x="5317526" y="0"/>
                </a:lnTo>
                <a:lnTo>
                  <a:pt x="5327646" y="467518"/>
                </a:lnTo>
                <a:lnTo>
                  <a:pt x="5317526" y="935036"/>
                </a:lnTo>
                <a:lnTo>
                  <a:pt x="0" y="9350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899852" y="1115504"/>
            <a:ext cx="3642995" cy="65786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ctr" marL="12700" marR="5080">
              <a:lnSpc>
                <a:spcPts val="1600"/>
              </a:lnSpc>
              <a:spcBef>
                <a:spcPts val="219"/>
              </a:spcBef>
            </a:pPr>
            <a:r>
              <a:rPr dirty="0" sz="1400" spc="-5">
                <a:latin typeface="Arial"/>
                <a:cs typeface="Arial"/>
              </a:rPr>
              <a:t>Estudio </a:t>
            </a:r>
            <a:r>
              <a:rPr dirty="0" sz="1400">
                <a:latin typeface="Arial"/>
                <a:cs typeface="Arial"/>
              </a:rPr>
              <a:t>y análisis de las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implicaciones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lógicas  de un hecho formal de </a:t>
            </a:r>
            <a:r>
              <a:rPr dirty="0" sz="1400" spc="-5">
                <a:latin typeface="Arial"/>
                <a:cs typeface="Arial"/>
              </a:rPr>
              <a:t>carácter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universal:</a:t>
            </a:r>
            <a:endParaRPr sz="1400">
              <a:latin typeface="Arial"/>
              <a:cs typeface="Arial"/>
            </a:endParaRPr>
          </a:p>
          <a:p>
            <a:pPr algn="ctr" marL="54610">
              <a:lnSpc>
                <a:spcPts val="1660"/>
              </a:lnSpc>
            </a:pPr>
            <a:r>
              <a:rPr dirty="0" sz="1400" b="1">
                <a:latin typeface="Arial"/>
                <a:cs typeface="Arial"/>
              </a:rPr>
              <a:t>“el </a:t>
            </a:r>
            <a:r>
              <a:rPr dirty="0" sz="1400" spc="-5" b="1">
                <a:latin typeface="Arial"/>
                <a:cs typeface="Arial"/>
              </a:rPr>
              <a:t>hombre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actúa”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59112" y="2133257"/>
            <a:ext cx="5327650" cy="935355"/>
          </a:xfrm>
          <a:custGeom>
            <a:avLst/>
            <a:gdLst/>
            <a:ahLst/>
            <a:cxnLst/>
            <a:rect l="l" t="t" r="r" b="b"/>
            <a:pathLst>
              <a:path w="5327650" h="935355">
                <a:moveTo>
                  <a:pt x="0" y="0"/>
                </a:moveTo>
                <a:lnTo>
                  <a:pt x="5317526" y="0"/>
                </a:lnTo>
                <a:lnTo>
                  <a:pt x="5327646" y="467518"/>
                </a:lnTo>
                <a:lnTo>
                  <a:pt x="5317526" y="935036"/>
                </a:lnTo>
                <a:lnTo>
                  <a:pt x="0" y="9350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455352" y="2374709"/>
            <a:ext cx="4535805" cy="441959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520700" marR="5080" indent="-508000">
              <a:lnSpc>
                <a:spcPts val="1600"/>
              </a:lnSpc>
              <a:spcBef>
                <a:spcPts val="219"/>
              </a:spcBef>
            </a:pPr>
            <a:r>
              <a:rPr dirty="0" sz="1400" spc="-15">
                <a:latin typeface="Arial"/>
                <a:cs typeface="Arial"/>
              </a:rPr>
              <a:t>Trata </a:t>
            </a:r>
            <a:r>
              <a:rPr dirty="0" sz="1400">
                <a:latin typeface="Arial"/>
                <a:cs typeface="Arial"/>
              </a:rPr>
              <a:t>el problema de “cómo” alcanzar determinados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fines  mediante la adopción de medios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específicos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59112" y="3212757"/>
            <a:ext cx="5327650" cy="935355"/>
          </a:xfrm>
          <a:custGeom>
            <a:avLst/>
            <a:gdLst/>
            <a:ahLst/>
            <a:cxnLst/>
            <a:rect l="l" t="t" r="r" b="b"/>
            <a:pathLst>
              <a:path w="5327650" h="935354">
                <a:moveTo>
                  <a:pt x="0" y="0"/>
                </a:moveTo>
                <a:lnTo>
                  <a:pt x="5317526" y="0"/>
                </a:lnTo>
                <a:lnTo>
                  <a:pt x="5327646" y="467518"/>
                </a:lnTo>
                <a:lnTo>
                  <a:pt x="5317526" y="935036"/>
                </a:lnTo>
                <a:lnTo>
                  <a:pt x="0" y="9350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214052" y="3454209"/>
            <a:ext cx="5007610" cy="441959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254000" marR="5080" indent="-241300">
              <a:lnSpc>
                <a:spcPts val="1600"/>
              </a:lnSpc>
              <a:spcBef>
                <a:spcPts val="219"/>
              </a:spcBef>
            </a:pPr>
            <a:r>
              <a:rPr dirty="0" sz="1400" spc="-5">
                <a:latin typeface="Arial"/>
                <a:cs typeface="Arial"/>
              </a:rPr>
              <a:t>Estudia </a:t>
            </a:r>
            <a:r>
              <a:rPr dirty="0" sz="1400">
                <a:latin typeface="Arial"/>
                <a:cs typeface="Arial"/>
              </a:rPr>
              <a:t>los fines adoptados en el pasado, los medios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utilizados  para alcanzarlos y las consecuencias de dichas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acciones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59112" y="4292256"/>
            <a:ext cx="5327650" cy="935355"/>
          </a:xfrm>
          <a:custGeom>
            <a:avLst/>
            <a:gdLst/>
            <a:ahLst/>
            <a:cxnLst/>
            <a:rect l="l" t="t" r="r" b="b"/>
            <a:pathLst>
              <a:path w="5327650" h="935354">
                <a:moveTo>
                  <a:pt x="0" y="0"/>
                </a:moveTo>
                <a:lnTo>
                  <a:pt x="5317526" y="0"/>
                </a:lnTo>
                <a:lnTo>
                  <a:pt x="5327646" y="467518"/>
                </a:lnTo>
                <a:lnTo>
                  <a:pt x="5317526" y="935036"/>
                </a:lnTo>
                <a:lnTo>
                  <a:pt x="0" y="9350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163252" y="4640389"/>
            <a:ext cx="51263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Estudia </a:t>
            </a:r>
            <a:r>
              <a:rPr dirty="0" sz="1400">
                <a:latin typeface="Arial"/>
                <a:cs typeface="Arial"/>
              </a:rPr>
              <a:t>y analiza qué fines o valores deben adoptar los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hombres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71550" y="5373344"/>
            <a:ext cx="1584325" cy="935355"/>
          </a:xfrm>
          <a:custGeom>
            <a:avLst/>
            <a:gdLst/>
            <a:ahLst/>
            <a:cxnLst/>
            <a:rect l="l" t="t" r="r" b="b"/>
            <a:pathLst>
              <a:path w="1584325" h="935354">
                <a:moveTo>
                  <a:pt x="0" y="0"/>
                </a:moveTo>
                <a:lnTo>
                  <a:pt x="1188239" y="0"/>
                </a:lnTo>
                <a:lnTo>
                  <a:pt x="1584328" y="467518"/>
                </a:lnTo>
                <a:lnTo>
                  <a:pt x="1188239" y="935037"/>
                </a:lnTo>
                <a:lnTo>
                  <a:pt x="0" y="9350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84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01089" y="5721479"/>
            <a:ext cx="1122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E02D27"/>
                </a:solidFill>
                <a:latin typeface="Arial"/>
                <a:cs typeface="Arial"/>
              </a:rPr>
              <a:t>PSICOLOGÍA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59112" y="5373344"/>
            <a:ext cx="5327650" cy="935355"/>
          </a:xfrm>
          <a:custGeom>
            <a:avLst/>
            <a:gdLst/>
            <a:ahLst/>
            <a:cxnLst/>
            <a:rect l="l" t="t" r="r" b="b"/>
            <a:pathLst>
              <a:path w="5327650" h="935354">
                <a:moveTo>
                  <a:pt x="0" y="0"/>
                </a:moveTo>
                <a:lnTo>
                  <a:pt x="5317526" y="0"/>
                </a:lnTo>
                <a:lnTo>
                  <a:pt x="5327646" y="467518"/>
                </a:lnTo>
                <a:lnTo>
                  <a:pt x="5317526" y="935037"/>
                </a:lnTo>
                <a:lnTo>
                  <a:pt x="0" y="93503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188652" y="5614799"/>
            <a:ext cx="5070475" cy="441959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028700" marR="5080" indent="-1016000">
              <a:lnSpc>
                <a:spcPts val="1600"/>
              </a:lnSpc>
              <a:spcBef>
                <a:spcPts val="220"/>
              </a:spcBef>
            </a:pPr>
            <a:r>
              <a:rPr dirty="0" sz="1400" spc="-15">
                <a:latin typeface="Arial"/>
                <a:cs typeface="Arial"/>
              </a:rPr>
              <a:t>Trata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cuestión </a:t>
            </a:r>
            <a:r>
              <a:rPr dirty="0" sz="1400">
                <a:latin typeface="Arial"/>
                <a:cs typeface="Arial"/>
              </a:rPr>
              <a:t>de “por qué” un individuo adopta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determinados  fines y “cómo” ha llegado 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adoptarlos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717867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Relación </a:t>
            </a:r>
            <a:r>
              <a:rPr dirty="0" spc="-5"/>
              <a:t>entre </a:t>
            </a:r>
            <a:r>
              <a:rPr dirty="0"/>
              <a:t>las disciplinas</a:t>
            </a:r>
            <a:r>
              <a:rPr dirty="0" spc="-85"/>
              <a:t> </a:t>
            </a:r>
            <a:r>
              <a:rPr dirty="0"/>
              <a:t>básicas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9530" y="266547"/>
            <a:ext cx="137160" cy="79375"/>
          </a:xfrm>
          <a:custGeom>
            <a:avLst/>
            <a:gdLst/>
            <a:ahLst/>
            <a:cxnLst/>
            <a:rect l="l" t="t" r="r" b="b"/>
            <a:pathLst>
              <a:path w="137160" h="79375">
                <a:moveTo>
                  <a:pt x="122085" y="0"/>
                </a:moveTo>
                <a:lnTo>
                  <a:pt x="114490" y="0"/>
                </a:lnTo>
                <a:lnTo>
                  <a:pt x="84112" y="1777"/>
                </a:lnTo>
                <a:lnTo>
                  <a:pt x="54773" y="6973"/>
                </a:lnTo>
                <a:lnTo>
                  <a:pt x="26670" y="15382"/>
                </a:lnTo>
                <a:lnTo>
                  <a:pt x="0" y="26796"/>
                </a:lnTo>
                <a:lnTo>
                  <a:pt x="215" y="27216"/>
                </a:lnTo>
                <a:lnTo>
                  <a:pt x="97243" y="79324"/>
                </a:lnTo>
                <a:lnTo>
                  <a:pt x="137033" y="1003"/>
                </a:lnTo>
                <a:lnTo>
                  <a:pt x="129590" y="355"/>
                </a:lnTo>
                <a:lnTo>
                  <a:pt x="12208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94246" y="362026"/>
            <a:ext cx="123825" cy="152400"/>
          </a:xfrm>
          <a:custGeom>
            <a:avLst/>
            <a:gdLst/>
            <a:ahLst/>
            <a:cxnLst/>
            <a:rect l="l" t="t" r="r" b="b"/>
            <a:pathLst>
              <a:path w="123825" h="152400">
                <a:moveTo>
                  <a:pt x="70027" y="0"/>
                </a:moveTo>
                <a:lnTo>
                  <a:pt x="68199" y="1701"/>
                </a:lnTo>
                <a:lnTo>
                  <a:pt x="66192" y="3225"/>
                </a:lnTo>
                <a:lnTo>
                  <a:pt x="47853" y="13855"/>
                </a:lnTo>
                <a:lnTo>
                  <a:pt x="0" y="141084"/>
                </a:lnTo>
                <a:lnTo>
                  <a:pt x="12179" y="151777"/>
                </a:lnTo>
                <a:lnTo>
                  <a:pt x="105765" y="116751"/>
                </a:lnTo>
                <a:lnTo>
                  <a:pt x="111264" y="114554"/>
                </a:lnTo>
                <a:lnTo>
                  <a:pt x="117170" y="113195"/>
                </a:lnTo>
                <a:lnTo>
                  <a:pt x="123329" y="112699"/>
                </a:lnTo>
                <a:lnTo>
                  <a:pt x="115112" y="81808"/>
                </a:lnTo>
                <a:lnTo>
                  <a:pt x="103317" y="52563"/>
                </a:lnTo>
                <a:lnTo>
                  <a:pt x="88203" y="25212"/>
                </a:lnTo>
                <a:lnTo>
                  <a:pt x="7002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22313" y="530466"/>
            <a:ext cx="100330" cy="175260"/>
          </a:xfrm>
          <a:custGeom>
            <a:avLst/>
            <a:gdLst/>
            <a:ahLst/>
            <a:cxnLst/>
            <a:rect l="l" t="t" r="r" b="b"/>
            <a:pathLst>
              <a:path w="100329" h="175259">
                <a:moveTo>
                  <a:pt x="100304" y="0"/>
                </a:moveTo>
                <a:lnTo>
                  <a:pt x="29184" y="26606"/>
                </a:lnTo>
                <a:lnTo>
                  <a:pt x="30200" y="29235"/>
                </a:lnTo>
                <a:lnTo>
                  <a:pt x="30759" y="30784"/>
                </a:lnTo>
                <a:lnTo>
                  <a:pt x="32675" y="38009"/>
                </a:lnTo>
                <a:lnTo>
                  <a:pt x="33294" y="45385"/>
                </a:lnTo>
                <a:lnTo>
                  <a:pt x="32554" y="52782"/>
                </a:lnTo>
                <a:lnTo>
                  <a:pt x="30391" y="60071"/>
                </a:lnTo>
                <a:lnTo>
                  <a:pt x="0" y="135902"/>
                </a:lnTo>
                <a:lnTo>
                  <a:pt x="28536" y="175056"/>
                </a:lnTo>
                <a:lnTo>
                  <a:pt x="57343" y="138937"/>
                </a:lnTo>
                <a:lnTo>
                  <a:pt x="79446" y="97972"/>
                </a:lnTo>
                <a:lnTo>
                  <a:pt x="94007" y="52986"/>
                </a:lnTo>
                <a:lnTo>
                  <a:pt x="100190" y="4800"/>
                </a:lnTo>
                <a:lnTo>
                  <a:pt x="10030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26111" y="712228"/>
            <a:ext cx="189230" cy="73660"/>
          </a:xfrm>
          <a:custGeom>
            <a:avLst/>
            <a:gdLst/>
            <a:ahLst/>
            <a:cxnLst/>
            <a:rect l="l" t="t" r="r" b="b"/>
            <a:pathLst>
              <a:path w="189229" h="73659">
                <a:moveTo>
                  <a:pt x="171234" y="0"/>
                </a:moveTo>
                <a:lnTo>
                  <a:pt x="165303" y="4356"/>
                </a:lnTo>
                <a:lnTo>
                  <a:pt x="158178" y="7099"/>
                </a:lnTo>
                <a:lnTo>
                  <a:pt x="81800" y="13131"/>
                </a:lnTo>
                <a:lnTo>
                  <a:pt x="0" y="70738"/>
                </a:lnTo>
                <a:lnTo>
                  <a:pt x="9341" y="71945"/>
                </a:lnTo>
                <a:lnTo>
                  <a:pt x="18773" y="72829"/>
                </a:lnTo>
                <a:lnTo>
                  <a:pt x="28296" y="73373"/>
                </a:lnTo>
                <a:lnTo>
                  <a:pt x="37909" y="73558"/>
                </a:lnTo>
                <a:lnTo>
                  <a:pt x="79382" y="70229"/>
                </a:lnTo>
                <a:lnTo>
                  <a:pt x="118748" y="60596"/>
                </a:lnTo>
                <a:lnTo>
                  <a:pt x="155499" y="45188"/>
                </a:lnTo>
                <a:lnTo>
                  <a:pt x="189128" y="24536"/>
                </a:lnTo>
                <a:lnTo>
                  <a:pt x="1712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55779" y="603415"/>
            <a:ext cx="202565" cy="167005"/>
          </a:xfrm>
          <a:custGeom>
            <a:avLst/>
            <a:gdLst/>
            <a:ahLst/>
            <a:cxnLst/>
            <a:rect l="l" t="t" r="r" b="b"/>
            <a:pathLst>
              <a:path w="202564" h="167004">
                <a:moveTo>
                  <a:pt x="60934" y="0"/>
                </a:moveTo>
                <a:lnTo>
                  <a:pt x="7835" y="70688"/>
                </a:lnTo>
                <a:lnTo>
                  <a:pt x="4127" y="74028"/>
                </a:lnTo>
                <a:lnTo>
                  <a:pt x="0" y="76606"/>
                </a:lnTo>
                <a:lnTo>
                  <a:pt x="24373" y="105230"/>
                </a:lnTo>
                <a:lnTo>
                  <a:pt x="52573" y="130043"/>
                </a:lnTo>
                <a:lnTo>
                  <a:pt x="84165" y="150581"/>
                </a:lnTo>
                <a:lnTo>
                  <a:pt x="118719" y="166382"/>
                </a:lnTo>
                <a:lnTo>
                  <a:pt x="202399" y="107442"/>
                </a:lnTo>
                <a:lnTo>
                  <a:pt x="164591" y="82308"/>
                </a:lnTo>
                <a:lnTo>
                  <a:pt x="609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75882" y="395719"/>
            <a:ext cx="116205" cy="81915"/>
          </a:xfrm>
          <a:custGeom>
            <a:avLst/>
            <a:gdLst/>
            <a:ahLst/>
            <a:cxnLst/>
            <a:rect l="l" t="t" r="r" b="b"/>
            <a:pathLst>
              <a:path w="116204" h="81915">
                <a:moveTo>
                  <a:pt x="115582" y="0"/>
                </a:moveTo>
                <a:lnTo>
                  <a:pt x="18491" y="21437"/>
                </a:lnTo>
                <a:lnTo>
                  <a:pt x="0" y="64274"/>
                </a:lnTo>
                <a:lnTo>
                  <a:pt x="80619" y="80035"/>
                </a:lnTo>
                <a:lnTo>
                  <a:pt x="82791" y="80721"/>
                </a:lnTo>
                <a:lnTo>
                  <a:pt x="84912" y="81521"/>
                </a:lnTo>
                <a:lnTo>
                  <a:pt x="11558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61087" y="498411"/>
            <a:ext cx="154305" cy="187960"/>
          </a:xfrm>
          <a:custGeom>
            <a:avLst/>
            <a:gdLst/>
            <a:ahLst/>
            <a:cxnLst/>
            <a:rect l="l" t="t" r="r" b="b"/>
            <a:pathLst>
              <a:path w="154304" h="187959">
                <a:moveTo>
                  <a:pt x="0" y="0"/>
                </a:moveTo>
                <a:lnTo>
                  <a:pt x="24218" y="148983"/>
                </a:lnTo>
                <a:lnTo>
                  <a:pt x="32664" y="187413"/>
                </a:lnTo>
                <a:lnTo>
                  <a:pt x="112407" y="181101"/>
                </a:lnTo>
                <a:lnTo>
                  <a:pt x="154152" y="76987"/>
                </a:lnTo>
                <a:lnTo>
                  <a:pt x="85470" y="16687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06236" y="547712"/>
            <a:ext cx="78105" cy="98425"/>
          </a:xfrm>
          <a:custGeom>
            <a:avLst/>
            <a:gdLst/>
            <a:ahLst/>
            <a:cxnLst/>
            <a:rect l="l" t="t" r="r" b="b"/>
            <a:pathLst>
              <a:path w="78104" h="98425">
                <a:moveTo>
                  <a:pt x="0" y="0"/>
                </a:moveTo>
                <a:lnTo>
                  <a:pt x="3447" y="25937"/>
                </a:lnTo>
                <a:lnTo>
                  <a:pt x="9375" y="50993"/>
                </a:lnTo>
                <a:lnTo>
                  <a:pt x="17652" y="75045"/>
                </a:lnTo>
                <a:lnTo>
                  <a:pt x="28143" y="97967"/>
                </a:lnTo>
                <a:lnTo>
                  <a:pt x="77660" y="32042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77813" y="274637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29" h="107950">
                <a:moveTo>
                  <a:pt x="50482" y="0"/>
                </a:moveTo>
                <a:lnTo>
                  <a:pt x="0" y="87922"/>
                </a:lnTo>
                <a:lnTo>
                  <a:pt x="5802" y="91757"/>
                </a:lnTo>
                <a:lnTo>
                  <a:pt x="10742" y="96410"/>
                </a:lnTo>
                <a:lnTo>
                  <a:pt x="14775" y="101747"/>
                </a:lnTo>
                <a:lnTo>
                  <a:pt x="17856" y="107632"/>
                </a:lnTo>
                <a:lnTo>
                  <a:pt x="127838" y="83350"/>
                </a:lnTo>
                <a:lnTo>
                  <a:pt x="163576" y="62636"/>
                </a:lnTo>
                <a:lnTo>
                  <a:pt x="138736" y="41887"/>
                </a:lnTo>
                <a:lnTo>
                  <a:pt x="111420" y="24336"/>
                </a:lnTo>
                <a:lnTo>
                  <a:pt x="81908" y="10276"/>
                </a:lnTo>
                <a:lnTo>
                  <a:pt x="5048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44234" y="532142"/>
            <a:ext cx="101600" cy="121920"/>
          </a:xfrm>
          <a:custGeom>
            <a:avLst/>
            <a:gdLst/>
            <a:ahLst/>
            <a:cxnLst/>
            <a:rect l="l" t="t" r="r" b="b"/>
            <a:pathLst>
              <a:path w="101600" h="121920">
                <a:moveTo>
                  <a:pt x="81407" y="0"/>
                </a:moveTo>
                <a:lnTo>
                  <a:pt x="0" y="41427"/>
                </a:lnTo>
                <a:lnTo>
                  <a:pt x="101206" y="121780"/>
                </a:lnTo>
                <a:lnTo>
                  <a:pt x="8140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56477" y="343357"/>
            <a:ext cx="102235" cy="179070"/>
          </a:xfrm>
          <a:custGeom>
            <a:avLst/>
            <a:gdLst/>
            <a:ahLst/>
            <a:cxnLst/>
            <a:rect l="l" t="t" r="r" b="b"/>
            <a:pathLst>
              <a:path w="102235" h="179070">
                <a:moveTo>
                  <a:pt x="0" y="0"/>
                </a:moveTo>
                <a:lnTo>
                  <a:pt x="0" y="178523"/>
                </a:lnTo>
                <a:lnTo>
                  <a:pt x="62344" y="146799"/>
                </a:lnTo>
                <a:lnTo>
                  <a:pt x="102069" y="5482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06998" y="318046"/>
            <a:ext cx="102870" cy="221615"/>
          </a:xfrm>
          <a:custGeom>
            <a:avLst/>
            <a:gdLst/>
            <a:ahLst/>
            <a:cxnLst/>
            <a:rect l="l" t="t" r="r" b="b"/>
            <a:pathLst>
              <a:path w="102870" h="221615">
                <a:moveTo>
                  <a:pt x="102349" y="0"/>
                </a:moveTo>
                <a:lnTo>
                  <a:pt x="63957" y="35321"/>
                </a:lnTo>
                <a:lnTo>
                  <a:pt x="33305" y="77711"/>
                </a:lnTo>
                <a:lnTo>
                  <a:pt x="11587" y="125958"/>
                </a:lnTo>
                <a:lnTo>
                  <a:pt x="0" y="178854"/>
                </a:lnTo>
                <a:lnTo>
                  <a:pt x="102349" y="221056"/>
                </a:lnTo>
                <a:lnTo>
                  <a:pt x="102349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59029" y="401688"/>
            <a:ext cx="45720" cy="249554"/>
          </a:xfrm>
          <a:custGeom>
            <a:avLst/>
            <a:gdLst/>
            <a:ahLst/>
            <a:cxnLst/>
            <a:rect l="l" t="t" r="r" b="b"/>
            <a:pathLst>
              <a:path w="45720" h="249554">
                <a:moveTo>
                  <a:pt x="22898" y="0"/>
                </a:moveTo>
                <a:lnTo>
                  <a:pt x="13903" y="1750"/>
                </a:lnTo>
                <a:lnTo>
                  <a:pt x="6634" y="6553"/>
                </a:lnTo>
                <a:lnTo>
                  <a:pt x="1772" y="13737"/>
                </a:lnTo>
                <a:lnTo>
                  <a:pt x="0" y="22631"/>
                </a:lnTo>
                <a:lnTo>
                  <a:pt x="0" y="226428"/>
                </a:lnTo>
                <a:lnTo>
                  <a:pt x="1772" y="235316"/>
                </a:lnTo>
                <a:lnTo>
                  <a:pt x="6634" y="242501"/>
                </a:lnTo>
                <a:lnTo>
                  <a:pt x="13903" y="247307"/>
                </a:lnTo>
                <a:lnTo>
                  <a:pt x="22898" y="249059"/>
                </a:lnTo>
                <a:lnTo>
                  <a:pt x="31753" y="247307"/>
                </a:lnTo>
                <a:lnTo>
                  <a:pt x="38914" y="242501"/>
                </a:lnTo>
                <a:lnTo>
                  <a:pt x="43706" y="235316"/>
                </a:lnTo>
                <a:lnTo>
                  <a:pt x="45453" y="226428"/>
                </a:lnTo>
                <a:lnTo>
                  <a:pt x="45453" y="22631"/>
                </a:lnTo>
                <a:lnTo>
                  <a:pt x="43706" y="13737"/>
                </a:lnTo>
                <a:lnTo>
                  <a:pt x="38914" y="6553"/>
                </a:lnTo>
                <a:lnTo>
                  <a:pt x="31753" y="1750"/>
                </a:lnTo>
                <a:lnTo>
                  <a:pt x="2289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34797" y="460946"/>
            <a:ext cx="179108" cy="191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44207" y="402031"/>
            <a:ext cx="240588" cy="248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230147" y="403415"/>
            <a:ext cx="204330" cy="2456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525384" y="398094"/>
            <a:ext cx="1295082" cy="252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55972" y="6258477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5" h="432434">
                <a:moveTo>
                  <a:pt x="216026" y="0"/>
                </a:moveTo>
                <a:lnTo>
                  <a:pt x="166495" y="5705"/>
                </a:lnTo>
                <a:lnTo>
                  <a:pt x="121025" y="21956"/>
                </a:lnTo>
                <a:lnTo>
                  <a:pt x="80915" y="47457"/>
                </a:lnTo>
                <a:lnTo>
                  <a:pt x="47460" y="80911"/>
                </a:lnTo>
                <a:lnTo>
                  <a:pt x="21958" y="121021"/>
                </a:lnTo>
                <a:lnTo>
                  <a:pt x="5705" y="166491"/>
                </a:lnTo>
                <a:lnTo>
                  <a:pt x="0" y="216023"/>
                </a:lnTo>
                <a:lnTo>
                  <a:pt x="5705" y="265555"/>
                </a:lnTo>
                <a:lnTo>
                  <a:pt x="21958" y="311025"/>
                </a:lnTo>
                <a:lnTo>
                  <a:pt x="47460" y="351135"/>
                </a:lnTo>
                <a:lnTo>
                  <a:pt x="80915" y="384589"/>
                </a:lnTo>
                <a:lnTo>
                  <a:pt x="121025" y="410090"/>
                </a:lnTo>
                <a:lnTo>
                  <a:pt x="166495" y="426342"/>
                </a:lnTo>
                <a:lnTo>
                  <a:pt x="216026" y="432047"/>
                </a:lnTo>
                <a:lnTo>
                  <a:pt x="265558" y="426342"/>
                </a:lnTo>
                <a:lnTo>
                  <a:pt x="311028" y="410090"/>
                </a:lnTo>
                <a:lnTo>
                  <a:pt x="351138" y="384589"/>
                </a:lnTo>
                <a:lnTo>
                  <a:pt x="384593" y="351135"/>
                </a:lnTo>
                <a:lnTo>
                  <a:pt x="410095" y="311025"/>
                </a:lnTo>
                <a:lnTo>
                  <a:pt x="426348" y="265555"/>
                </a:lnTo>
                <a:lnTo>
                  <a:pt x="432053" y="216023"/>
                </a:lnTo>
                <a:lnTo>
                  <a:pt x="426348" y="166491"/>
                </a:lnTo>
                <a:lnTo>
                  <a:pt x="410095" y="121021"/>
                </a:lnTo>
                <a:lnTo>
                  <a:pt x="384593" y="80911"/>
                </a:lnTo>
                <a:lnTo>
                  <a:pt x="351138" y="47457"/>
                </a:lnTo>
                <a:lnTo>
                  <a:pt x="311028" y="21956"/>
                </a:lnTo>
                <a:lnTo>
                  <a:pt x="265558" y="5705"/>
                </a:lnTo>
                <a:lnTo>
                  <a:pt x="21602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598522" y="6165303"/>
            <a:ext cx="138430" cy="80010"/>
          </a:xfrm>
          <a:custGeom>
            <a:avLst/>
            <a:gdLst/>
            <a:ahLst/>
            <a:cxnLst/>
            <a:rect l="l" t="t" r="r" b="b"/>
            <a:pathLst>
              <a:path w="138429" h="80010">
                <a:moveTo>
                  <a:pt x="122872" y="0"/>
                </a:moveTo>
                <a:lnTo>
                  <a:pt x="115227" y="0"/>
                </a:lnTo>
                <a:lnTo>
                  <a:pt x="84648" y="1789"/>
                </a:lnTo>
                <a:lnTo>
                  <a:pt x="55122" y="7016"/>
                </a:lnTo>
                <a:lnTo>
                  <a:pt x="26842" y="15471"/>
                </a:lnTo>
                <a:lnTo>
                  <a:pt x="0" y="26943"/>
                </a:lnTo>
                <a:lnTo>
                  <a:pt x="126" y="27226"/>
                </a:lnTo>
                <a:lnTo>
                  <a:pt x="215" y="27357"/>
                </a:lnTo>
                <a:lnTo>
                  <a:pt x="97866" y="79745"/>
                </a:lnTo>
                <a:lnTo>
                  <a:pt x="137896" y="1009"/>
                </a:lnTo>
                <a:lnTo>
                  <a:pt x="130428" y="364"/>
                </a:lnTo>
                <a:lnTo>
                  <a:pt x="12287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844813" y="6261286"/>
            <a:ext cx="124460" cy="153035"/>
          </a:xfrm>
          <a:custGeom>
            <a:avLst/>
            <a:gdLst/>
            <a:ahLst/>
            <a:cxnLst/>
            <a:rect l="l" t="t" r="r" b="b"/>
            <a:pathLst>
              <a:path w="124459" h="153035">
                <a:moveTo>
                  <a:pt x="70484" y="0"/>
                </a:moveTo>
                <a:lnTo>
                  <a:pt x="68643" y="1709"/>
                </a:lnTo>
                <a:lnTo>
                  <a:pt x="66611" y="3239"/>
                </a:lnTo>
                <a:lnTo>
                  <a:pt x="48158" y="13930"/>
                </a:lnTo>
                <a:lnTo>
                  <a:pt x="0" y="141831"/>
                </a:lnTo>
                <a:lnTo>
                  <a:pt x="12255" y="152579"/>
                </a:lnTo>
                <a:lnTo>
                  <a:pt x="106451" y="117374"/>
                </a:lnTo>
                <a:lnTo>
                  <a:pt x="111975" y="115154"/>
                </a:lnTo>
                <a:lnTo>
                  <a:pt x="117932" y="113784"/>
                </a:lnTo>
                <a:lnTo>
                  <a:pt x="124117" y="113292"/>
                </a:lnTo>
                <a:lnTo>
                  <a:pt x="115844" y="82238"/>
                </a:lnTo>
                <a:lnTo>
                  <a:pt x="103978" y="52839"/>
                </a:lnTo>
                <a:lnTo>
                  <a:pt x="88773" y="25343"/>
                </a:lnTo>
                <a:lnTo>
                  <a:pt x="7048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873058" y="6430612"/>
            <a:ext cx="100965" cy="176530"/>
          </a:xfrm>
          <a:custGeom>
            <a:avLst/>
            <a:gdLst/>
            <a:ahLst/>
            <a:cxnLst/>
            <a:rect l="l" t="t" r="r" b="b"/>
            <a:pathLst>
              <a:path w="100965" h="176529">
                <a:moveTo>
                  <a:pt x="100952" y="0"/>
                </a:moveTo>
                <a:lnTo>
                  <a:pt x="29375" y="26747"/>
                </a:lnTo>
                <a:lnTo>
                  <a:pt x="30403" y="29391"/>
                </a:lnTo>
                <a:lnTo>
                  <a:pt x="30962" y="30947"/>
                </a:lnTo>
                <a:lnTo>
                  <a:pt x="32887" y="38210"/>
                </a:lnTo>
                <a:lnTo>
                  <a:pt x="33512" y="45623"/>
                </a:lnTo>
                <a:lnTo>
                  <a:pt x="32769" y="53057"/>
                </a:lnTo>
                <a:lnTo>
                  <a:pt x="30594" y="60385"/>
                </a:lnTo>
                <a:lnTo>
                  <a:pt x="0" y="136626"/>
                </a:lnTo>
                <a:lnTo>
                  <a:pt x="28740" y="175978"/>
                </a:lnTo>
                <a:lnTo>
                  <a:pt x="57723" y="139669"/>
                </a:lnTo>
                <a:lnTo>
                  <a:pt x="79967" y="98488"/>
                </a:lnTo>
                <a:lnTo>
                  <a:pt x="94621" y="53266"/>
                </a:lnTo>
                <a:lnTo>
                  <a:pt x="100837" y="4831"/>
                </a:lnTo>
                <a:lnTo>
                  <a:pt x="10095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675598" y="6613331"/>
            <a:ext cx="190500" cy="74295"/>
          </a:xfrm>
          <a:custGeom>
            <a:avLst/>
            <a:gdLst/>
            <a:ahLst/>
            <a:cxnLst/>
            <a:rect l="l" t="t" r="r" b="b"/>
            <a:pathLst>
              <a:path w="190500" h="74295">
                <a:moveTo>
                  <a:pt x="172338" y="0"/>
                </a:moveTo>
                <a:lnTo>
                  <a:pt x="166357" y="4380"/>
                </a:lnTo>
                <a:lnTo>
                  <a:pt x="159194" y="7139"/>
                </a:lnTo>
                <a:lnTo>
                  <a:pt x="82321" y="13200"/>
                </a:lnTo>
                <a:lnTo>
                  <a:pt x="0" y="71109"/>
                </a:lnTo>
                <a:lnTo>
                  <a:pt x="9393" y="72326"/>
                </a:lnTo>
                <a:lnTo>
                  <a:pt x="18884" y="73214"/>
                </a:lnTo>
                <a:lnTo>
                  <a:pt x="28471" y="73758"/>
                </a:lnTo>
                <a:lnTo>
                  <a:pt x="38150" y="73943"/>
                </a:lnTo>
                <a:lnTo>
                  <a:pt x="79892" y="70596"/>
                </a:lnTo>
                <a:lnTo>
                  <a:pt x="119511" y="60911"/>
                </a:lnTo>
                <a:lnTo>
                  <a:pt x="156499" y="45421"/>
                </a:lnTo>
                <a:lnTo>
                  <a:pt x="190347" y="24660"/>
                </a:lnTo>
                <a:lnTo>
                  <a:pt x="17233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504173" y="6503945"/>
            <a:ext cx="203835" cy="167640"/>
          </a:xfrm>
          <a:custGeom>
            <a:avLst/>
            <a:gdLst/>
            <a:ahLst/>
            <a:cxnLst/>
            <a:rect l="l" t="t" r="r" b="b"/>
            <a:pathLst>
              <a:path w="203834" h="167640">
                <a:moveTo>
                  <a:pt x="61315" y="0"/>
                </a:moveTo>
                <a:lnTo>
                  <a:pt x="7874" y="71061"/>
                </a:lnTo>
                <a:lnTo>
                  <a:pt x="4152" y="74416"/>
                </a:lnTo>
                <a:lnTo>
                  <a:pt x="0" y="77015"/>
                </a:lnTo>
                <a:lnTo>
                  <a:pt x="24523" y="105784"/>
                </a:lnTo>
                <a:lnTo>
                  <a:pt x="52900" y="130725"/>
                </a:lnTo>
                <a:lnTo>
                  <a:pt x="84694" y="151371"/>
                </a:lnTo>
                <a:lnTo>
                  <a:pt x="119468" y="167256"/>
                </a:lnTo>
                <a:lnTo>
                  <a:pt x="203695" y="108013"/>
                </a:lnTo>
                <a:lnTo>
                  <a:pt x="165646" y="82730"/>
                </a:lnTo>
                <a:lnTo>
                  <a:pt x="6131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725674" y="6295151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116331" y="0"/>
                </a:moveTo>
                <a:lnTo>
                  <a:pt x="18630" y="21559"/>
                </a:lnTo>
                <a:lnTo>
                  <a:pt x="0" y="64625"/>
                </a:lnTo>
                <a:lnTo>
                  <a:pt x="81152" y="80459"/>
                </a:lnTo>
                <a:lnTo>
                  <a:pt x="83337" y="81147"/>
                </a:lnTo>
                <a:lnTo>
                  <a:pt x="85471" y="81956"/>
                </a:lnTo>
                <a:lnTo>
                  <a:pt x="116331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710803" y="6398394"/>
            <a:ext cx="155575" cy="188595"/>
          </a:xfrm>
          <a:custGeom>
            <a:avLst/>
            <a:gdLst/>
            <a:ahLst/>
            <a:cxnLst/>
            <a:rect l="l" t="t" r="r" b="b"/>
            <a:pathLst>
              <a:path w="155575" h="188595">
                <a:moveTo>
                  <a:pt x="0" y="0"/>
                </a:moveTo>
                <a:lnTo>
                  <a:pt x="24371" y="149768"/>
                </a:lnTo>
                <a:lnTo>
                  <a:pt x="32854" y="188386"/>
                </a:lnTo>
                <a:lnTo>
                  <a:pt x="113118" y="182045"/>
                </a:lnTo>
                <a:lnTo>
                  <a:pt x="155143" y="77388"/>
                </a:lnTo>
                <a:lnTo>
                  <a:pt x="86004" y="16776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454301" y="6447964"/>
            <a:ext cx="78740" cy="99060"/>
          </a:xfrm>
          <a:custGeom>
            <a:avLst/>
            <a:gdLst/>
            <a:ahLst/>
            <a:cxnLst/>
            <a:rect l="l" t="t" r="r" b="b"/>
            <a:pathLst>
              <a:path w="78740" h="99059">
                <a:moveTo>
                  <a:pt x="0" y="0"/>
                </a:moveTo>
                <a:lnTo>
                  <a:pt x="3471" y="26065"/>
                </a:lnTo>
                <a:lnTo>
                  <a:pt x="9436" y="51249"/>
                </a:lnTo>
                <a:lnTo>
                  <a:pt x="17762" y="75428"/>
                </a:lnTo>
                <a:lnTo>
                  <a:pt x="28321" y="98474"/>
                </a:lnTo>
                <a:lnTo>
                  <a:pt x="78168" y="3219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727617" y="6173440"/>
            <a:ext cx="165100" cy="108585"/>
          </a:xfrm>
          <a:custGeom>
            <a:avLst/>
            <a:gdLst/>
            <a:ahLst/>
            <a:cxnLst/>
            <a:rect l="l" t="t" r="r" b="b"/>
            <a:pathLst>
              <a:path w="165100" h="108585">
                <a:moveTo>
                  <a:pt x="50825" y="0"/>
                </a:moveTo>
                <a:lnTo>
                  <a:pt x="0" y="88378"/>
                </a:lnTo>
                <a:lnTo>
                  <a:pt x="5846" y="92238"/>
                </a:lnTo>
                <a:lnTo>
                  <a:pt x="10821" y="96919"/>
                </a:lnTo>
                <a:lnTo>
                  <a:pt x="14885" y="102288"/>
                </a:lnTo>
                <a:lnTo>
                  <a:pt x="17995" y="108207"/>
                </a:lnTo>
                <a:lnTo>
                  <a:pt x="128676" y="83789"/>
                </a:lnTo>
                <a:lnTo>
                  <a:pt x="164642" y="62972"/>
                </a:lnTo>
                <a:lnTo>
                  <a:pt x="139643" y="42113"/>
                </a:lnTo>
                <a:lnTo>
                  <a:pt x="112153" y="24467"/>
                </a:lnTo>
                <a:lnTo>
                  <a:pt x="82453" y="10330"/>
                </a:lnTo>
                <a:lnTo>
                  <a:pt x="5082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593188" y="6432291"/>
            <a:ext cx="102235" cy="122555"/>
          </a:xfrm>
          <a:custGeom>
            <a:avLst/>
            <a:gdLst/>
            <a:ahLst/>
            <a:cxnLst/>
            <a:rect l="l" t="t" r="r" b="b"/>
            <a:pathLst>
              <a:path w="102234" h="122554">
                <a:moveTo>
                  <a:pt x="81940" y="0"/>
                </a:moveTo>
                <a:lnTo>
                  <a:pt x="0" y="41652"/>
                </a:lnTo>
                <a:lnTo>
                  <a:pt x="101853" y="122431"/>
                </a:lnTo>
                <a:lnTo>
                  <a:pt x="8194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605507" y="6242517"/>
            <a:ext cx="102870" cy="179705"/>
          </a:xfrm>
          <a:custGeom>
            <a:avLst/>
            <a:gdLst/>
            <a:ahLst/>
            <a:cxnLst/>
            <a:rect l="l" t="t" r="r" b="b"/>
            <a:pathLst>
              <a:path w="102870" h="179704">
                <a:moveTo>
                  <a:pt x="0" y="0"/>
                </a:moveTo>
                <a:lnTo>
                  <a:pt x="0" y="179467"/>
                </a:lnTo>
                <a:lnTo>
                  <a:pt x="62750" y="147576"/>
                </a:lnTo>
                <a:lnTo>
                  <a:pt x="102742" y="55118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455076" y="6217074"/>
            <a:ext cx="103505" cy="222250"/>
          </a:xfrm>
          <a:custGeom>
            <a:avLst/>
            <a:gdLst/>
            <a:ahLst/>
            <a:cxnLst/>
            <a:rect l="l" t="t" r="r" b="b"/>
            <a:pathLst>
              <a:path w="103504" h="222250">
                <a:moveTo>
                  <a:pt x="102997" y="0"/>
                </a:moveTo>
                <a:lnTo>
                  <a:pt x="64366" y="35508"/>
                </a:lnTo>
                <a:lnTo>
                  <a:pt x="33520" y="78124"/>
                </a:lnTo>
                <a:lnTo>
                  <a:pt x="11662" y="126626"/>
                </a:lnTo>
                <a:lnTo>
                  <a:pt x="0" y="179797"/>
                </a:lnTo>
                <a:lnTo>
                  <a:pt x="102997" y="222229"/>
                </a:lnTo>
                <a:lnTo>
                  <a:pt x="10299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14967" y="254410"/>
            <a:ext cx="5385435" cy="6350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3300"/>
              </a:lnSpc>
            </a:pPr>
            <a:r>
              <a:rPr dirty="0" sz="3400" spc="-5">
                <a:solidFill>
                  <a:srgbClr val="E02D27"/>
                </a:solidFill>
                <a:latin typeface="Arial"/>
                <a:cs typeface="Arial"/>
              </a:rPr>
              <a:t>Índice</a:t>
            </a: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  <a:tabLst>
                <a:tab pos="273685" algn="l"/>
              </a:tabLst>
            </a:pPr>
            <a:r>
              <a:rPr dirty="0" sz="1350">
                <a:solidFill>
                  <a:srgbClr val="BF0000"/>
                </a:solidFill>
                <a:latin typeface="Arial"/>
                <a:cs typeface="Arial"/>
              </a:rPr>
              <a:t>•	</a:t>
            </a:r>
            <a:r>
              <a:rPr dirty="0" sz="1600" spc="-5" b="1">
                <a:solidFill>
                  <a:srgbClr val="E02D27"/>
                </a:solidFill>
                <a:latin typeface="Arial"/>
                <a:cs typeface="Arial"/>
              </a:rPr>
              <a:t>INTRODUCCIÓN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>
              <a:lnSpc>
                <a:spcPts val="1795"/>
              </a:lnSpc>
              <a:tabLst>
                <a:tab pos="273685" algn="l"/>
              </a:tabLst>
            </a:pPr>
            <a:r>
              <a:rPr dirty="0" sz="1350">
                <a:solidFill>
                  <a:srgbClr val="BF0000"/>
                </a:solidFill>
                <a:latin typeface="Arial"/>
                <a:cs typeface="Arial"/>
              </a:rPr>
              <a:t>•	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CONSIDERACIONES </a:t>
            </a:r>
            <a:r>
              <a:rPr dirty="0" sz="1600" spc="-10">
                <a:solidFill>
                  <a:srgbClr val="7F7F7F"/>
                </a:solidFill>
                <a:latin typeface="Arial"/>
                <a:cs typeface="Arial"/>
              </a:rPr>
              <a:t>MÉTODO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CIENCIA</a:t>
            </a:r>
            <a:r>
              <a:rPr dirty="0" sz="1600" spc="-5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ECONÓMICA</a:t>
            </a:r>
            <a:endParaRPr sz="1600">
              <a:latin typeface="Arial"/>
              <a:cs typeface="Arial"/>
            </a:endParaRPr>
          </a:p>
          <a:p>
            <a:pPr marL="317500">
              <a:lnSpc>
                <a:spcPts val="1365"/>
              </a:lnSpc>
              <a:tabLst>
                <a:tab pos="545465" algn="l"/>
              </a:tabLst>
            </a:pPr>
            <a:r>
              <a:rPr dirty="0" sz="1200" spc="-5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El punto de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vista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económico.</a:t>
            </a:r>
            <a:r>
              <a:rPr dirty="0" sz="14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Metodología</a:t>
            </a:r>
            <a:endParaRPr sz="1400">
              <a:latin typeface="Arial"/>
              <a:cs typeface="Arial"/>
            </a:endParaRPr>
          </a:p>
          <a:p>
            <a:pPr marL="317500">
              <a:lnSpc>
                <a:spcPts val="1490"/>
              </a:lnSpc>
              <a:tabLst>
                <a:tab pos="545465" algn="l"/>
              </a:tabLst>
            </a:pPr>
            <a:r>
              <a:rPr dirty="0" sz="1200" spc="-5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Economía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 Intercambio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745"/>
              </a:lnSpc>
              <a:spcBef>
                <a:spcPts val="1250"/>
              </a:spcBef>
              <a:tabLst>
                <a:tab pos="273685" algn="l"/>
              </a:tabLst>
            </a:pPr>
            <a:r>
              <a:rPr dirty="0" sz="1350">
                <a:solidFill>
                  <a:srgbClr val="BF0000"/>
                </a:solidFill>
                <a:latin typeface="Arial"/>
                <a:cs typeface="Arial"/>
              </a:rPr>
              <a:t>•	</a:t>
            </a:r>
            <a:r>
              <a:rPr dirty="0" sz="1600" spc="-15">
                <a:solidFill>
                  <a:srgbClr val="7F7F7F"/>
                </a:solidFill>
                <a:latin typeface="Arial"/>
                <a:cs typeface="Arial"/>
              </a:rPr>
              <a:t>PARADIGMAS </a:t>
            </a:r>
            <a:r>
              <a:rPr dirty="0" sz="160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PENSAMIENTO</a:t>
            </a:r>
            <a:r>
              <a:rPr dirty="0" sz="1600" spc="-6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ECONÓMICO</a:t>
            </a:r>
            <a:endParaRPr sz="1600">
              <a:latin typeface="Arial"/>
              <a:cs typeface="Arial"/>
            </a:endParaRPr>
          </a:p>
          <a:p>
            <a:pPr marL="317500">
              <a:lnSpc>
                <a:spcPts val="1365"/>
              </a:lnSpc>
              <a:tabLst>
                <a:tab pos="545465" algn="l"/>
              </a:tabLst>
            </a:pPr>
            <a:r>
              <a:rPr dirty="0" sz="1200" spc="-5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Evolución del pensamiento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económico</a:t>
            </a:r>
            <a:endParaRPr sz="1400">
              <a:latin typeface="Arial"/>
              <a:cs typeface="Arial"/>
            </a:endParaRPr>
          </a:p>
          <a:p>
            <a:pPr marL="317500">
              <a:lnSpc>
                <a:spcPts val="1400"/>
              </a:lnSpc>
              <a:tabLst>
                <a:tab pos="545465" algn="l"/>
              </a:tabLst>
            </a:pPr>
            <a:r>
              <a:rPr dirty="0" sz="1200" spc="-5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Pensadores de referencia Escuela</a:t>
            </a:r>
            <a:r>
              <a:rPr dirty="0" sz="1400" spc="-9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Austríaca</a:t>
            </a:r>
            <a:endParaRPr sz="1400">
              <a:latin typeface="Arial"/>
              <a:cs typeface="Arial"/>
            </a:endParaRPr>
          </a:p>
          <a:p>
            <a:pPr marL="317500">
              <a:lnSpc>
                <a:spcPts val="1400"/>
              </a:lnSpc>
              <a:tabLst>
                <a:tab pos="545465" algn="l"/>
              </a:tabLst>
            </a:pPr>
            <a:r>
              <a:rPr dirty="0" sz="1200" spc="-5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Bases paradigma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neoclásico</a:t>
            </a:r>
            <a:endParaRPr sz="1400">
              <a:latin typeface="Arial"/>
              <a:cs typeface="Arial"/>
            </a:endParaRPr>
          </a:p>
          <a:p>
            <a:pPr marL="317500">
              <a:lnSpc>
                <a:spcPts val="1540"/>
              </a:lnSpc>
              <a:tabLst>
                <a:tab pos="545465" algn="l"/>
              </a:tabLst>
            </a:pPr>
            <a:r>
              <a:rPr dirty="0" sz="1200" spc="-5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Bases paradigma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economía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lógica (escuela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 austríaca)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ts val="1795"/>
              </a:lnSpc>
              <a:spcBef>
                <a:spcPts val="1150"/>
              </a:spcBef>
              <a:tabLst>
                <a:tab pos="380365" algn="l"/>
              </a:tabLst>
            </a:pPr>
            <a:r>
              <a:rPr dirty="0" sz="1350">
                <a:solidFill>
                  <a:srgbClr val="BF0000"/>
                </a:solidFill>
                <a:latin typeface="Arial"/>
                <a:cs typeface="Arial"/>
              </a:rPr>
              <a:t>•	</a:t>
            </a:r>
            <a:r>
              <a:rPr dirty="0" sz="1600" spc="-15">
                <a:solidFill>
                  <a:srgbClr val="7F7F7F"/>
                </a:solidFill>
                <a:latin typeface="Arial"/>
                <a:cs typeface="Arial"/>
              </a:rPr>
              <a:t>PARADIGMA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ECONOMÍA</a:t>
            </a:r>
            <a:r>
              <a:rPr dirty="0" sz="1600" spc="-17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LÓGICA</a:t>
            </a:r>
            <a:endParaRPr sz="1600">
              <a:latin typeface="Arial"/>
              <a:cs typeface="Arial"/>
            </a:endParaRPr>
          </a:p>
          <a:p>
            <a:pPr marL="317500">
              <a:lnSpc>
                <a:spcPts val="1365"/>
              </a:lnSpc>
              <a:tabLst>
                <a:tab pos="545465" algn="l"/>
              </a:tabLst>
            </a:pPr>
            <a:r>
              <a:rPr dirty="0" sz="1200" spc="-5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Escuela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Austríaca.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Pensadores y</a:t>
            </a:r>
            <a:r>
              <a:rPr dirty="0" sz="1400" spc="-8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teorías</a:t>
            </a:r>
            <a:endParaRPr sz="1400">
              <a:latin typeface="Arial"/>
              <a:cs typeface="Arial"/>
            </a:endParaRPr>
          </a:p>
          <a:p>
            <a:pPr marL="317500">
              <a:lnSpc>
                <a:spcPts val="1350"/>
              </a:lnSpc>
              <a:tabLst>
                <a:tab pos="545465" algn="l"/>
              </a:tabLst>
            </a:pPr>
            <a:r>
              <a:rPr dirty="0" sz="1200" spc="-5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El árbol genealógico de la Escuela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Austríaca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dirty="0" sz="1400" spc="-9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Economía</a:t>
            </a:r>
            <a:endParaRPr sz="1400">
              <a:latin typeface="Arial"/>
              <a:cs typeface="Arial"/>
            </a:endParaRPr>
          </a:p>
          <a:p>
            <a:pPr marL="317500">
              <a:lnSpc>
                <a:spcPts val="1400"/>
              </a:lnSpc>
              <a:tabLst>
                <a:tab pos="545465" algn="l"/>
              </a:tabLst>
            </a:pPr>
            <a:r>
              <a:rPr dirty="0" sz="1200" spc="-5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Un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texto: The Fundaments of Austrian</a:t>
            </a:r>
            <a:r>
              <a:rPr dirty="0" sz="1400" spc="-9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Economics</a:t>
            </a:r>
            <a:endParaRPr sz="1400">
              <a:latin typeface="Arial"/>
              <a:cs typeface="Arial"/>
            </a:endParaRPr>
          </a:p>
          <a:p>
            <a:pPr marL="317500">
              <a:lnSpc>
                <a:spcPts val="1400"/>
              </a:lnSpc>
              <a:tabLst>
                <a:tab pos="545465" algn="l"/>
              </a:tabLst>
            </a:pPr>
            <a:r>
              <a:rPr dirty="0" sz="1200" spc="-5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Indice del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libro</a:t>
            </a:r>
            <a:endParaRPr sz="1400">
              <a:latin typeface="Arial"/>
              <a:cs typeface="Arial"/>
            </a:endParaRPr>
          </a:p>
          <a:p>
            <a:pPr marL="317500">
              <a:lnSpc>
                <a:spcPts val="1350"/>
              </a:lnSpc>
              <a:tabLst>
                <a:tab pos="545465" algn="l"/>
              </a:tabLst>
            </a:pPr>
            <a:r>
              <a:rPr dirty="0" sz="1200" spc="-5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Conceptos del paradigma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 austríaco</a:t>
            </a:r>
            <a:endParaRPr sz="1400">
              <a:latin typeface="Arial"/>
              <a:cs typeface="Arial"/>
            </a:endParaRPr>
          </a:p>
          <a:p>
            <a:pPr marL="317500">
              <a:lnSpc>
                <a:spcPts val="1350"/>
              </a:lnSpc>
              <a:tabLst>
                <a:tab pos="545465" algn="l"/>
              </a:tabLst>
            </a:pPr>
            <a:r>
              <a:rPr dirty="0" sz="1200" spc="-5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Relación entre disciplinas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básicas</a:t>
            </a:r>
            <a:endParaRPr sz="1400">
              <a:latin typeface="Arial"/>
              <a:cs typeface="Arial"/>
            </a:endParaRPr>
          </a:p>
          <a:p>
            <a:pPr marL="317500">
              <a:lnSpc>
                <a:spcPts val="1540"/>
              </a:lnSpc>
              <a:tabLst>
                <a:tab pos="545465" algn="l"/>
              </a:tabLst>
            </a:pPr>
            <a:r>
              <a:rPr dirty="0" sz="1200" spc="-5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Planteamientos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 actuales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745"/>
              </a:lnSpc>
              <a:spcBef>
                <a:spcPts val="1250"/>
              </a:spcBef>
              <a:tabLst>
                <a:tab pos="273685" algn="l"/>
              </a:tabLst>
            </a:pPr>
            <a:r>
              <a:rPr dirty="0" sz="1350">
                <a:solidFill>
                  <a:srgbClr val="BF0000"/>
                </a:solidFill>
                <a:latin typeface="Arial"/>
                <a:cs typeface="Arial"/>
              </a:rPr>
              <a:t>•	</a:t>
            </a:r>
            <a:r>
              <a:rPr dirty="0" sz="1600">
                <a:solidFill>
                  <a:srgbClr val="7F7F7F"/>
                </a:solidFill>
                <a:latin typeface="Arial"/>
                <a:cs typeface="Arial"/>
              </a:rPr>
              <a:t>ESCUELA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NEOCLÁSICA </a:t>
            </a:r>
            <a:r>
              <a:rPr dirty="0" sz="1600">
                <a:solidFill>
                  <a:srgbClr val="7F7F7F"/>
                </a:solidFill>
                <a:latin typeface="Arial"/>
                <a:cs typeface="Arial"/>
              </a:rPr>
              <a:t>VS ESCUELA</a:t>
            </a:r>
            <a:r>
              <a:rPr dirty="0" sz="1600" spc="-36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AUSTRÍACA</a:t>
            </a:r>
            <a:endParaRPr sz="1600">
              <a:latin typeface="Arial"/>
              <a:cs typeface="Arial"/>
            </a:endParaRPr>
          </a:p>
          <a:p>
            <a:pPr marL="317500">
              <a:lnSpc>
                <a:spcPts val="1365"/>
              </a:lnSpc>
              <a:tabLst>
                <a:tab pos="545465" algn="l"/>
              </a:tabLst>
            </a:pPr>
            <a:r>
              <a:rPr dirty="0" sz="1200" spc="-5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Viena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vs Chicago: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convergencia</a:t>
            </a:r>
            <a:endParaRPr sz="1400">
              <a:latin typeface="Arial"/>
              <a:cs typeface="Arial"/>
            </a:endParaRPr>
          </a:p>
          <a:p>
            <a:pPr marL="317500">
              <a:lnSpc>
                <a:spcPts val="1400"/>
              </a:lnSpc>
              <a:tabLst>
                <a:tab pos="545465" algn="l"/>
              </a:tabLst>
            </a:pPr>
            <a:r>
              <a:rPr dirty="0" sz="1200" spc="-5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Viena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vs Chicago: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divergencias</a:t>
            </a:r>
            <a:endParaRPr sz="1400">
              <a:latin typeface="Arial"/>
              <a:cs typeface="Arial"/>
            </a:endParaRPr>
          </a:p>
          <a:p>
            <a:pPr marL="317500">
              <a:lnSpc>
                <a:spcPts val="1350"/>
              </a:lnSpc>
              <a:tabLst>
                <a:tab pos="545465" algn="l"/>
              </a:tabLst>
            </a:pPr>
            <a:r>
              <a:rPr dirty="0" sz="1200" spc="-5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Hayek vs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Friedman</a:t>
            </a:r>
            <a:endParaRPr sz="1400">
              <a:latin typeface="Arial"/>
              <a:cs typeface="Arial"/>
            </a:endParaRPr>
          </a:p>
          <a:p>
            <a:pPr marL="317500">
              <a:lnSpc>
                <a:spcPts val="1350"/>
              </a:lnSpc>
              <a:tabLst>
                <a:tab pos="545465" algn="l"/>
              </a:tabLst>
            </a:pPr>
            <a:r>
              <a:rPr dirty="0" sz="1200" spc="-5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Tipología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sistemas</a:t>
            </a:r>
            <a:r>
              <a:rPr dirty="0" sz="1400" spc="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monetarios</a:t>
            </a:r>
            <a:endParaRPr sz="1400">
              <a:latin typeface="Arial"/>
              <a:cs typeface="Arial"/>
            </a:endParaRPr>
          </a:p>
          <a:p>
            <a:pPr marL="317500">
              <a:lnSpc>
                <a:spcPts val="1540"/>
              </a:lnSpc>
              <a:tabLst>
                <a:tab pos="545465" algn="l"/>
              </a:tabLst>
            </a:pPr>
            <a:r>
              <a:rPr dirty="0" sz="1200" spc="-5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Crisis financiera 2007 –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2015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pos="273685" algn="l"/>
              </a:tabLst>
            </a:pPr>
            <a:r>
              <a:rPr dirty="0" sz="1350">
                <a:solidFill>
                  <a:srgbClr val="BF0000"/>
                </a:solidFill>
                <a:latin typeface="Arial"/>
                <a:cs typeface="Arial"/>
              </a:rPr>
              <a:t>•	</a:t>
            </a:r>
            <a:r>
              <a:rPr dirty="0" sz="1600">
                <a:solidFill>
                  <a:srgbClr val="7F7F7F"/>
                </a:solidFill>
                <a:latin typeface="Arial"/>
                <a:cs typeface="Arial"/>
              </a:rPr>
              <a:t>UN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POCO </a:t>
            </a:r>
            <a:r>
              <a:rPr dirty="0" sz="160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 HUMOR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273685" algn="l"/>
                <a:tab pos="4131310" algn="l"/>
              </a:tabLst>
            </a:pPr>
            <a:r>
              <a:rPr dirty="0" sz="1350">
                <a:solidFill>
                  <a:srgbClr val="BF0000"/>
                </a:solidFill>
                <a:latin typeface="Arial"/>
                <a:cs typeface="Arial"/>
              </a:rPr>
              <a:t>•	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BIBLIOGRAFÍA	</a:t>
            </a:r>
            <a:r>
              <a:rPr dirty="0" baseline="31250" sz="1200">
                <a:latin typeface="Arial"/>
                <a:cs typeface="Arial"/>
              </a:rPr>
              <a:t>2</a:t>
            </a:r>
            <a:endParaRPr baseline="31250"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149530" y="266547"/>
            <a:ext cx="137160" cy="79375"/>
          </a:xfrm>
          <a:custGeom>
            <a:avLst/>
            <a:gdLst/>
            <a:ahLst/>
            <a:cxnLst/>
            <a:rect l="l" t="t" r="r" b="b"/>
            <a:pathLst>
              <a:path w="137160" h="79375">
                <a:moveTo>
                  <a:pt x="122085" y="0"/>
                </a:moveTo>
                <a:lnTo>
                  <a:pt x="114490" y="0"/>
                </a:lnTo>
                <a:lnTo>
                  <a:pt x="84112" y="1777"/>
                </a:lnTo>
                <a:lnTo>
                  <a:pt x="54773" y="6973"/>
                </a:lnTo>
                <a:lnTo>
                  <a:pt x="26670" y="15382"/>
                </a:lnTo>
                <a:lnTo>
                  <a:pt x="0" y="26796"/>
                </a:lnTo>
                <a:lnTo>
                  <a:pt x="215" y="27216"/>
                </a:lnTo>
                <a:lnTo>
                  <a:pt x="97243" y="79324"/>
                </a:lnTo>
                <a:lnTo>
                  <a:pt x="137033" y="1003"/>
                </a:lnTo>
                <a:lnTo>
                  <a:pt x="129603" y="355"/>
                </a:lnTo>
                <a:lnTo>
                  <a:pt x="12208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394246" y="362026"/>
            <a:ext cx="123825" cy="152400"/>
          </a:xfrm>
          <a:custGeom>
            <a:avLst/>
            <a:gdLst/>
            <a:ahLst/>
            <a:cxnLst/>
            <a:rect l="l" t="t" r="r" b="b"/>
            <a:pathLst>
              <a:path w="123825" h="152400">
                <a:moveTo>
                  <a:pt x="70027" y="0"/>
                </a:moveTo>
                <a:lnTo>
                  <a:pt x="68199" y="1701"/>
                </a:lnTo>
                <a:lnTo>
                  <a:pt x="66192" y="3225"/>
                </a:lnTo>
                <a:lnTo>
                  <a:pt x="47853" y="13855"/>
                </a:lnTo>
                <a:lnTo>
                  <a:pt x="0" y="141084"/>
                </a:lnTo>
                <a:lnTo>
                  <a:pt x="12179" y="151777"/>
                </a:lnTo>
                <a:lnTo>
                  <a:pt x="105765" y="116751"/>
                </a:lnTo>
                <a:lnTo>
                  <a:pt x="111264" y="114554"/>
                </a:lnTo>
                <a:lnTo>
                  <a:pt x="117170" y="113195"/>
                </a:lnTo>
                <a:lnTo>
                  <a:pt x="123329" y="112699"/>
                </a:lnTo>
                <a:lnTo>
                  <a:pt x="115112" y="81808"/>
                </a:lnTo>
                <a:lnTo>
                  <a:pt x="103317" y="52563"/>
                </a:lnTo>
                <a:lnTo>
                  <a:pt x="88203" y="25212"/>
                </a:lnTo>
                <a:lnTo>
                  <a:pt x="7002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422313" y="530466"/>
            <a:ext cx="100330" cy="175260"/>
          </a:xfrm>
          <a:custGeom>
            <a:avLst/>
            <a:gdLst/>
            <a:ahLst/>
            <a:cxnLst/>
            <a:rect l="l" t="t" r="r" b="b"/>
            <a:pathLst>
              <a:path w="100329" h="175259">
                <a:moveTo>
                  <a:pt x="100304" y="0"/>
                </a:moveTo>
                <a:lnTo>
                  <a:pt x="29184" y="26606"/>
                </a:lnTo>
                <a:lnTo>
                  <a:pt x="30200" y="29235"/>
                </a:lnTo>
                <a:lnTo>
                  <a:pt x="30759" y="30784"/>
                </a:lnTo>
                <a:lnTo>
                  <a:pt x="32675" y="38009"/>
                </a:lnTo>
                <a:lnTo>
                  <a:pt x="33294" y="45385"/>
                </a:lnTo>
                <a:lnTo>
                  <a:pt x="32554" y="52782"/>
                </a:lnTo>
                <a:lnTo>
                  <a:pt x="30391" y="60071"/>
                </a:lnTo>
                <a:lnTo>
                  <a:pt x="0" y="135902"/>
                </a:lnTo>
                <a:lnTo>
                  <a:pt x="28536" y="175056"/>
                </a:lnTo>
                <a:lnTo>
                  <a:pt x="57343" y="138937"/>
                </a:lnTo>
                <a:lnTo>
                  <a:pt x="79446" y="97972"/>
                </a:lnTo>
                <a:lnTo>
                  <a:pt x="94007" y="52986"/>
                </a:lnTo>
                <a:lnTo>
                  <a:pt x="100190" y="4800"/>
                </a:lnTo>
                <a:lnTo>
                  <a:pt x="10030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226111" y="712228"/>
            <a:ext cx="189230" cy="73660"/>
          </a:xfrm>
          <a:custGeom>
            <a:avLst/>
            <a:gdLst/>
            <a:ahLst/>
            <a:cxnLst/>
            <a:rect l="l" t="t" r="r" b="b"/>
            <a:pathLst>
              <a:path w="189229" h="73659">
                <a:moveTo>
                  <a:pt x="171234" y="0"/>
                </a:moveTo>
                <a:lnTo>
                  <a:pt x="165303" y="4356"/>
                </a:lnTo>
                <a:lnTo>
                  <a:pt x="158178" y="7099"/>
                </a:lnTo>
                <a:lnTo>
                  <a:pt x="81800" y="13131"/>
                </a:lnTo>
                <a:lnTo>
                  <a:pt x="0" y="70738"/>
                </a:lnTo>
                <a:lnTo>
                  <a:pt x="9341" y="71945"/>
                </a:lnTo>
                <a:lnTo>
                  <a:pt x="18773" y="72829"/>
                </a:lnTo>
                <a:lnTo>
                  <a:pt x="28296" y="73373"/>
                </a:lnTo>
                <a:lnTo>
                  <a:pt x="37909" y="73558"/>
                </a:lnTo>
                <a:lnTo>
                  <a:pt x="79382" y="70229"/>
                </a:lnTo>
                <a:lnTo>
                  <a:pt x="118748" y="60596"/>
                </a:lnTo>
                <a:lnTo>
                  <a:pt x="155499" y="45188"/>
                </a:lnTo>
                <a:lnTo>
                  <a:pt x="189128" y="24536"/>
                </a:lnTo>
                <a:lnTo>
                  <a:pt x="1712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055779" y="603415"/>
            <a:ext cx="202565" cy="167005"/>
          </a:xfrm>
          <a:custGeom>
            <a:avLst/>
            <a:gdLst/>
            <a:ahLst/>
            <a:cxnLst/>
            <a:rect l="l" t="t" r="r" b="b"/>
            <a:pathLst>
              <a:path w="202564" h="167004">
                <a:moveTo>
                  <a:pt x="60934" y="0"/>
                </a:moveTo>
                <a:lnTo>
                  <a:pt x="7835" y="70700"/>
                </a:lnTo>
                <a:lnTo>
                  <a:pt x="4127" y="74028"/>
                </a:lnTo>
                <a:lnTo>
                  <a:pt x="0" y="76606"/>
                </a:lnTo>
                <a:lnTo>
                  <a:pt x="24373" y="105230"/>
                </a:lnTo>
                <a:lnTo>
                  <a:pt x="52573" y="130043"/>
                </a:lnTo>
                <a:lnTo>
                  <a:pt x="84165" y="150581"/>
                </a:lnTo>
                <a:lnTo>
                  <a:pt x="118719" y="166382"/>
                </a:lnTo>
                <a:lnTo>
                  <a:pt x="202399" y="107442"/>
                </a:lnTo>
                <a:lnTo>
                  <a:pt x="164591" y="82308"/>
                </a:lnTo>
                <a:lnTo>
                  <a:pt x="609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275882" y="395719"/>
            <a:ext cx="116205" cy="81915"/>
          </a:xfrm>
          <a:custGeom>
            <a:avLst/>
            <a:gdLst/>
            <a:ahLst/>
            <a:cxnLst/>
            <a:rect l="l" t="t" r="r" b="b"/>
            <a:pathLst>
              <a:path w="116204" h="81915">
                <a:moveTo>
                  <a:pt x="115582" y="0"/>
                </a:moveTo>
                <a:lnTo>
                  <a:pt x="18491" y="21437"/>
                </a:lnTo>
                <a:lnTo>
                  <a:pt x="0" y="64274"/>
                </a:lnTo>
                <a:lnTo>
                  <a:pt x="80619" y="80035"/>
                </a:lnTo>
                <a:lnTo>
                  <a:pt x="82791" y="80721"/>
                </a:lnTo>
                <a:lnTo>
                  <a:pt x="84912" y="81521"/>
                </a:lnTo>
                <a:lnTo>
                  <a:pt x="11558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261087" y="498424"/>
            <a:ext cx="154305" cy="187960"/>
          </a:xfrm>
          <a:custGeom>
            <a:avLst/>
            <a:gdLst/>
            <a:ahLst/>
            <a:cxnLst/>
            <a:rect l="l" t="t" r="r" b="b"/>
            <a:pathLst>
              <a:path w="154304" h="187959">
                <a:moveTo>
                  <a:pt x="0" y="0"/>
                </a:moveTo>
                <a:lnTo>
                  <a:pt x="24218" y="148971"/>
                </a:lnTo>
                <a:lnTo>
                  <a:pt x="32664" y="187401"/>
                </a:lnTo>
                <a:lnTo>
                  <a:pt x="112407" y="181089"/>
                </a:lnTo>
                <a:lnTo>
                  <a:pt x="154152" y="76974"/>
                </a:lnTo>
                <a:lnTo>
                  <a:pt x="85470" y="16687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006236" y="547725"/>
            <a:ext cx="78105" cy="98425"/>
          </a:xfrm>
          <a:custGeom>
            <a:avLst/>
            <a:gdLst/>
            <a:ahLst/>
            <a:cxnLst/>
            <a:rect l="l" t="t" r="r" b="b"/>
            <a:pathLst>
              <a:path w="78104" h="98425">
                <a:moveTo>
                  <a:pt x="0" y="0"/>
                </a:moveTo>
                <a:lnTo>
                  <a:pt x="3447" y="25930"/>
                </a:lnTo>
                <a:lnTo>
                  <a:pt x="9375" y="50982"/>
                </a:lnTo>
                <a:lnTo>
                  <a:pt x="17652" y="75032"/>
                </a:lnTo>
                <a:lnTo>
                  <a:pt x="28143" y="97955"/>
                </a:lnTo>
                <a:lnTo>
                  <a:pt x="77660" y="32029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277813" y="274637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29" h="107950">
                <a:moveTo>
                  <a:pt x="50482" y="0"/>
                </a:moveTo>
                <a:lnTo>
                  <a:pt x="0" y="87922"/>
                </a:lnTo>
                <a:lnTo>
                  <a:pt x="5802" y="91757"/>
                </a:lnTo>
                <a:lnTo>
                  <a:pt x="10742" y="96410"/>
                </a:lnTo>
                <a:lnTo>
                  <a:pt x="14775" y="101747"/>
                </a:lnTo>
                <a:lnTo>
                  <a:pt x="17856" y="107632"/>
                </a:lnTo>
                <a:lnTo>
                  <a:pt x="127838" y="83350"/>
                </a:lnTo>
                <a:lnTo>
                  <a:pt x="163576" y="62636"/>
                </a:lnTo>
                <a:lnTo>
                  <a:pt x="138736" y="41887"/>
                </a:lnTo>
                <a:lnTo>
                  <a:pt x="111420" y="24336"/>
                </a:lnTo>
                <a:lnTo>
                  <a:pt x="81908" y="10276"/>
                </a:lnTo>
                <a:lnTo>
                  <a:pt x="5048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144234" y="532142"/>
            <a:ext cx="101600" cy="121920"/>
          </a:xfrm>
          <a:custGeom>
            <a:avLst/>
            <a:gdLst/>
            <a:ahLst/>
            <a:cxnLst/>
            <a:rect l="l" t="t" r="r" b="b"/>
            <a:pathLst>
              <a:path w="101600" h="121920">
                <a:moveTo>
                  <a:pt x="81407" y="0"/>
                </a:moveTo>
                <a:lnTo>
                  <a:pt x="0" y="41427"/>
                </a:lnTo>
                <a:lnTo>
                  <a:pt x="101206" y="121780"/>
                </a:lnTo>
                <a:lnTo>
                  <a:pt x="8140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156477" y="343357"/>
            <a:ext cx="102235" cy="179070"/>
          </a:xfrm>
          <a:custGeom>
            <a:avLst/>
            <a:gdLst/>
            <a:ahLst/>
            <a:cxnLst/>
            <a:rect l="l" t="t" r="r" b="b"/>
            <a:pathLst>
              <a:path w="102235" h="179070">
                <a:moveTo>
                  <a:pt x="0" y="0"/>
                </a:moveTo>
                <a:lnTo>
                  <a:pt x="0" y="178523"/>
                </a:lnTo>
                <a:lnTo>
                  <a:pt x="62344" y="146799"/>
                </a:lnTo>
                <a:lnTo>
                  <a:pt x="102069" y="5482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006998" y="318046"/>
            <a:ext cx="102870" cy="221615"/>
          </a:xfrm>
          <a:custGeom>
            <a:avLst/>
            <a:gdLst/>
            <a:ahLst/>
            <a:cxnLst/>
            <a:rect l="l" t="t" r="r" b="b"/>
            <a:pathLst>
              <a:path w="102870" h="221615">
                <a:moveTo>
                  <a:pt x="102349" y="0"/>
                </a:moveTo>
                <a:lnTo>
                  <a:pt x="63965" y="35321"/>
                </a:lnTo>
                <a:lnTo>
                  <a:pt x="33315" y="77711"/>
                </a:lnTo>
                <a:lnTo>
                  <a:pt x="11595" y="125958"/>
                </a:lnTo>
                <a:lnTo>
                  <a:pt x="0" y="178854"/>
                </a:lnTo>
                <a:lnTo>
                  <a:pt x="102349" y="221056"/>
                </a:lnTo>
                <a:lnTo>
                  <a:pt x="102349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659029" y="401688"/>
            <a:ext cx="45720" cy="249554"/>
          </a:xfrm>
          <a:custGeom>
            <a:avLst/>
            <a:gdLst/>
            <a:ahLst/>
            <a:cxnLst/>
            <a:rect l="l" t="t" r="r" b="b"/>
            <a:pathLst>
              <a:path w="45720" h="249554">
                <a:moveTo>
                  <a:pt x="22898" y="0"/>
                </a:moveTo>
                <a:lnTo>
                  <a:pt x="13903" y="1750"/>
                </a:lnTo>
                <a:lnTo>
                  <a:pt x="6634" y="6553"/>
                </a:lnTo>
                <a:lnTo>
                  <a:pt x="1772" y="13737"/>
                </a:lnTo>
                <a:lnTo>
                  <a:pt x="0" y="22631"/>
                </a:lnTo>
                <a:lnTo>
                  <a:pt x="0" y="226428"/>
                </a:lnTo>
                <a:lnTo>
                  <a:pt x="1772" y="235316"/>
                </a:lnTo>
                <a:lnTo>
                  <a:pt x="6634" y="242501"/>
                </a:lnTo>
                <a:lnTo>
                  <a:pt x="13903" y="247307"/>
                </a:lnTo>
                <a:lnTo>
                  <a:pt x="22898" y="249059"/>
                </a:lnTo>
                <a:lnTo>
                  <a:pt x="31751" y="247307"/>
                </a:lnTo>
                <a:lnTo>
                  <a:pt x="38908" y="242501"/>
                </a:lnTo>
                <a:lnTo>
                  <a:pt x="43695" y="235316"/>
                </a:lnTo>
                <a:lnTo>
                  <a:pt x="45440" y="226428"/>
                </a:lnTo>
                <a:lnTo>
                  <a:pt x="45440" y="22631"/>
                </a:lnTo>
                <a:lnTo>
                  <a:pt x="43695" y="13737"/>
                </a:lnTo>
                <a:lnTo>
                  <a:pt x="38908" y="6553"/>
                </a:lnTo>
                <a:lnTo>
                  <a:pt x="31751" y="1750"/>
                </a:lnTo>
                <a:lnTo>
                  <a:pt x="2289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734797" y="460946"/>
            <a:ext cx="179108" cy="1915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944207" y="402031"/>
            <a:ext cx="240576" cy="2487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230147" y="403415"/>
            <a:ext cx="204317" cy="2456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355972" y="6258477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5" h="432434">
                <a:moveTo>
                  <a:pt x="216026" y="0"/>
                </a:moveTo>
                <a:lnTo>
                  <a:pt x="166495" y="5705"/>
                </a:lnTo>
                <a:lnTo>
                  <a:pt x="121025" y="21956"/>
                </a:lnTo>
                <a:lnTo>
                  <a:pt x="80915" y="47457"/>
                </a:lnTo>
                <a:lnTo>
                  <a:pt x="47460" y="80911"/>
                </a:lnTo>
                <a:lnTo>
                  <a:pt x="21958" y="121021"/>
                </a:lnTo>
                <a:lnTo>
                  <a:pt x="5705" y="166491"/>
                </a:lnTo>
                <a:lnTo>
                  <a:pt x="0" y="216023"/>
                </a:lnTo>
                <a:lnTo>
                  <a:pt x="5705" y="265555"/>
                </a:lnTo>
                <a:lnTo>
                  <a:pt x="21958" y="311025"/>
                </a:lnTo>
                <a:lnTo>
                  <a:pt x="47460" y="351135"/>
                </a:lnTo>
                <a:lnTo>
                  <a:pt x="80915" y="384589"/>
                </a:lnTo>
                <a:lnTo>
                  <a:pt x="121025" y="410090"/>
                </a:lnTo>
                <a:lnTo>
                  <a:pt x="166495" y="426342"/>
                </a:lnTo>
                <a:lnTo>
                  <a:pt x="216026" y="432047"/>
                </a:lnTo>
                <a:lnTo>
                  <a:pt x="265558" y="426342"/>
                </a:lnTo>
                <a:lnTo>
                  <a:pt x="311028" y="410090"/>
                </a:lnTo>
                <a:lnTo>
                  <a:pt x="351138" y="384589"/>
                </a:lnTo>
                <a:lnTo>
                  <a:pt x="384593" y="351135"/>
                </a:lnTo>
                <a:lnTo>
                  <a:pt x="410095" y="311025"/>
                </a:lnTo>
                <a:lnTo>
                  <a:pt x="426348" y="265555"/>
                </a:lnTo>
                <a:lnTo>
                  <a:pt x="432053" y="216023"/>
                </a:lnTo>
                <a:lnTo>
                  <a:pt x="426348" y="166491"/>
                </a:lnTo>
                <a:lnTo>
                  <a:pt x="410095" y="121021"/>
                </a:lnTo>
                <a:lnTo>
                  <a:pt x="384593" y="80911"/>
                </a:lnTo>
                <a:lnTo>
                  <a:pt x="351138" y="47457"/>
                </a:lnTo>
                <a:lnTo>
                  <a:pt x="311028" y="21956"/>
                </a:lnTo>
                <a:lnTo>
                  <a:pt x="265558" y="5705"/>
                </a:lnTo>
                <a:lnTo>
                  <a:pt x="21602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414967" y="216144"/>
            <a:ext cx="5380990" cy="6496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3300"/>
              </a:lnSpc>
            </a:pPr>
            <a:r>
              <a:rPr dirty="0" sz="3400" spc="-5">
                <a:solidFill>
                  <a:srgbClr val="E02D27"/>
                </a:solidFill>
                <a:latin typeface="Arial"/>
                <a:cs typeface="Arial"/>
              </a:rPr>
              <a:t>Índice</a:t>
            </a: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tabLst>
                <a:tab pos="273685" algn="l"/>
              </a:tabLst>
            </a:pPr>
            <a:r>
              <a:rPr dirty="0" sz="1400">
                <a:solidFill>
                  <a:srgbClr val="BF0000"/>
                </a:solidFill>
                <a:latin typeface="Arial"/>
                <a:cs typeface="Arial"/>
              </a:rPr>
              <a:t>•	</a:t>
            </a:r>
            <a:r>
              <a:rPr dirty="0" sz="1600" spc="-5" b="1">
                <a:solidFill>
                  <a:srgbClr val="E02D27"/>
                </a:solidFill>
                <a:latin typeface="Arial"/>
                <a:cs typeface="Arial"/>
              </a:rPr>
              <a:t>INTRODUCCIÓN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ts val="1770"/>
              </a:lnSpc>
              <a:spcBef>
                <a:spcPts val="5"/>
              </a:spcBef>
              <a:tabLst>
                <a:tab pos="273685" algn="l"/>
              </a:tabLst>
            </a:pPr>
            <a:r>
              <a:rPr dirty="0" sz="1400">
                <a:solidFill>
                  <a:srgbClr val="BF0000"/>
                </a:solidFill>
                <a:latin typeface="Arial"/>
                <a:cs typeface="Arial"/>
              </a:rPr>
              <a:t>•	</a:t>
            </a:r>
            <a:r>
              <a:rPr dirty="0" sz="1600" spc="-10">
                <a:solidFill>
                  <a:srgbClr val="7F7F7F"/>
                </a:solidFill>
                <a:latin typeface="Arial"/>
                <a:cs typeface="Arial"/>
              </a:rPr>
              <a:t>CONSIDERACIONES MÉTODO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CIENCIA</a:t>
            </a:r>
            <a:r>
              <a:rPr dirty="0" sz="1600" spc="-6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ECONÓMICA</a:t>
            </a:r>
            <a:endParaRPr sz="1600">
              <a:latin typeface="Arial"/>
              <a:cs typeface="Arial"/>
            </a:endParaRPr>
          </a:p>
          <a:p>
            <a:pPr marL="320040">
              <a:lnSpc>
                <a:spcPts val="1385"/>
              </a:lnSpc>
              <a:tabLst>
                <a:tab pos="548005" algn="l"/>
              </a:tabLst>
            </a:pPr>
            <a:r>
              <a:rPr dirty="0" sz="1200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El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punto de vista económico.</a:t>
            </a:r>
            <a:r>
              <a:rPr dirty="0" sz="14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Metodología</a:t>
            </a:r>
            <a:endParaRPr sz="1400">
              <a:latin typeface="Arial"/>
              <a:cs typeface="Arial"/>
            </a:endParaRPr>
          </a:p>
          <a:p>
            <a:pPr marL="320040">
              <a:lnSpc>
                <a:spcPts val="1535"/>
              </a:lnSpc>
              <a:tabLst>
                <a:tab pos="548005" algn="l"/>
              </a:tabLst>
            </a:pPr>
            <a:r>
              <a:rPr dirty="0" sz="1200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Economía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Intercambio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814"/>
              </a:lnSpc>
              <a:spcBef>
                <a:spcPts val="1215"/>
              </a:spcBef>
              <a:tabLst>
                <a:tab pos="273685" algn="l"/>
              </a:tabLst>
            </a:pPr>
            <a:r>
              <a:rPr dirty="0" sz="1400">
                <a:solidFill>
                  <a:srgbClr val="BF0000"/>
                </a:solidFill>
                <a:latin typeface="Arial"/>
                <a:cs typeface="Arial"/>
              </a:rPr>
              <a:t>•	</a:t>
            </a:r>
            <a:r>
              <a:rPr dirty="0" sz="1600" spc="-15">
                <a:solidFill>
                  <a:srgbClr val="7F7F7F"/>
                </a:solidFill>
                <a:latin typeface="Arial"/>
                <a:cs typeface="Arial"/>
              </a:rPr>
              <a:t>PARADIGMAS </a:t>
            </a:r>
            <a:r>
              <a:rPr dirty="0" sz="160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PENSAMIENTO</a:t>
            </a:r>
            <a:r>
              <a:rPr dirty="0" sz="1600" spc="-5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ECONÓMICO</a:t>
            </a:r>
            <a:endParaRPr sz="1600">
              <a:latin typeface="Arial"/>
              <a:cs typeface="Arial"/>
            </a:endParaRPr>
          </a:p>
          <a:p>
            <a:pPr marL="320040">
              <a:lnSpc>
                <a:spcPts val="1430"/>
              </a:lnSpc>
              <a:tabLst>
                <a:tab pos="548005" algn="l"/>
              </a:tabLst>
            </a:pPr>
            <a:r>
              <a:rPr dirty="0" sz="1200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Evolución del pensamiento económico</a:t>
            </a:r>
            <a:endParaRPr sz="1400">
              <a:latin typeface="Arial"/>
              <a:cs typeface="Arial"/>
            </a:endParaRPr>
          </a:p>
          <a:p>
            <a:pPr marL="320040">
              <a:lnSpc>
                <a:spcPts val="1390"/>
              </a:lnSpc>
              <a:tabLst>
                <a:tab pos="548005" algn="l"/>
              </a:tabLst>
            </a:pPr>
            <a:r>
              <a:rPr dirty="0" sz="1200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Pensadores de referencia Escuela</a:t>
            </a:r>
            <a:r>
              <a:rPr dirty="0" sz="1400" spc="-9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Austríaca</a:t>
            </a:r>
            <a:endParaRPr sz="1400">
              <a:latin typeface="Arial"/>
              <a:cs typeface="Arial"/>
            </a:endParaRPr>
          </a:p>
          <a:p>
            <a:pPr marL="320040">
              <a:lnSpc>
                <a:spcPts val="1405"/>
              </a:lnSpc>
              <a:tabLst>
                <a:tab pos="548005" algn="l"/>
              </a:tabLst>
            </a:pPr>
            <a:r>
              <a:rPr dirty="0" sz="1200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Bases paradigma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neoclásico</a:t>
            </a:r>
            <a:endParaRPr sz="1400">
              <a:latin typeface="Arial"/>
              <a:cs typeface="Arial"/>
            </a:endParaRPr>
          </a:p>
          <a:p>
            <a:pPr marL="320040">
              <a:lnSpc>
                <a:spcPts val="1550"/>
              </a:lnSpc>
              <a:tabLst>
                <a:tab pos="548005" algn="l"/>
              </a:tabLst>
            </a:pPr>
            <a:r>
              <a:rPr dirty="0" sz="1200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Bases paradigma economía lógica (escuela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austríaca)</a:t>
            </a:r>
            <a:endParaRPr sz="1400">
              <a:latin typeface="Arial"/>
              <a:cs typeface="Arial"/>
            </a:endParaRPr>
          </a:p>
          <a:p>
            <a:pPr marL="45720">
              <a:lnSpc>
                <a:spcPts val="1805"/>
              </a:lnSpc>
              <a:spcBef>
                <a:spcPts val="1215"/>
              </a:spcBef>
              <a:tabLst>
                <a:tab pos="387985" algn="l"/>
              </a:tabLst>
            </a:pPr>
            <a:r>
              <a:rPr dirty="0" sz="1400">
                <a:solidFill>
                  <a:srgbClr val="BF0000"/>
                </a:solidFill>
                <a:latin typeface="Arial"/>
                <a:cs typeface="Arial"/>
              </a:rPr>
              <a:t>•	</a:t>
            </a:r>
            <a:r>
              <a:rPr dirty="0" sz="1600" spc="-15">
                <a:solidFill>
                  <a:srgbClr val="7F7F7F"/>
                </a:solidFill>
                <a:latin typeface="Arial"/>
                <a:cs typeface="Arial"/>
              </a:rPr>
              <a:t>PARADIGMA </a:t>
            </a:r>
            <a:r>
              <a:rPr dirty="0" sz="1600">
                <a:solidFill>
                  <a:srgbClr val="7F7F7F"/>
                </a:solidFill>
                <a:latin typeface="Arial"/>
                <a:cs typeface="Arial"/>
              </a:rPr>
              <a:t>ECONOMÍA</a:t>
            </a:r>
            <a:r>
              <a:rPr dirty="0" sz="1600" spc="-17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F7F7F"/>
                </a:solidFill>
                <a:latin typeface="Arial"/>
                <a:cs typeface="Arial"/>
              </a:rPr>
              <a:t>LÓGICA</a:t>
            </a:r>
            <a:endParaRPr sz="1600">
              <a:latin typeface="Arial"/>
              <a:cs typeface="Arial"/>
            </a:endParaRPr>
          </a:p>
          <a:p>
            <a:pPr marL="320040">
              <a:lnSpc>
                <a:spcPts val="1430"/>
              </a:lnSpc>
              <a:tabLst>
                <a:tab pos="548005" algn="l"/>
              </a:tabLst>
            </a:pPr>
            <a:r>
              <a:rPr dirty="0" sz="1200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Escuela Austríaca. Pensadores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y</a:t>
            </a:r>
            <a:r>
              <a:rPr dirty="0" sz="1400" spc="-9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teorías</a:t>
            </a:r>
            <a:endParaRPr sz="1400">
              <a:latin typeface="Arial"/>
              <a:cs typeface="Arial"/>
            </a:endParaRPr>
          </a:p>
          <a:p>
            <a:pPr marL="320040">
              <a:lnSpc>
                <a:spcPts val="1405"/>
              </a:lnSpc>
              <a:tabLst>
                <a:tab pos="548005" algn="l"/>
              </a:tabLst>
            </a:pPr>
            <a:r>
              <a:rPr dirty="0" sz="1200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El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árbol genealógico de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Escuela Austríaca de</a:t>
            </a:r>
            <a:r>
              <a:rPr dirty="0" sz="1400" spc="-9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Economía</a:t>
            </a:r>
            <a:endParaRPr sz="1400">
              <a:latin typeface="Arial"/>
              <a:cs typeface="Arial"/>
            </a:endParaRPr>
          </a:p>
          <a:p>
            <a:pPr marL="320040">
              <a:lnSpc>
                <a:spcPts val="1390"/>
              </a:lnSpc>
              <a:tabLst>
                <a:tab pos="548005" algn="l"/>
              </a:tabLst>
            </a:pPr>
            <a:r>
              <a:rPr dirty="0" sz="1200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Un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texto: The Fundaments of Austrian</a:t>
            </a:r>
            <a:r>
              <a:rPr dirty="0" sz="1400" spc="-13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Economics</a:t>
            </a:r>
            <a:endParaRPr sz="1400">
              <a:latin typeface="Arial"/>
              <a:cs typeface="Arial"/>
            </a:endParaRPr>
          </a:p>
          <a:p>
            <a:pPr marL="320040">
              <a:lnSpc>
                <a:spcPts val="1405"/>
              </a:lnSpc>
              <a:tabLst>
                <a:tab pos="548005" algn="l"/>
              </a:tabLst>
            </a:pPr>
            <a:r>
              <a:rPr dirty="0" sz="1200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Indice del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libro</a:t>
            </a:r>
            <a:endParaRPr sz="1400">
              <a:latin typeface="Arial"/>
              <a:cs typeface="Arial"/>
            </a:endParaRPr>
          </a:p>
          <a:p>
            <a:pPr marL="320040">
              <a:lnSpc>
                <a:spcPts val="1405"/>
              </a:lnSpc>
              <a:tabLst>
                <a:tab pos="548005" algn="l"/>
              </a:tabLst>
            </a:pPr>
            <a:r>
              <a:rPr dirty="0" sz="1200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Conceptos del paradigma austríaco</a:t>
            </a:r>
            <a:endParaRPr sz="1400">
              <a:latin typeface="Arial"/>
              <a:cs typeface="Arial"/>
            </a:endParaRPr>
          </a:p>
          <a:p>
            <a:pPr marL="320040">
              <a:lnSpc>
                <a:spcPts val="1390"/>
              </a:lnSpc>
              <a:tabLst>
                <a:tab pos="548005" algn="l"/>
              </a:tabLst>
            </a:pPr>
            <a:r>
              <a:rPr dirty="0" sz="1200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Relación entre disciplinas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básicas</a:t>
            </a:r>
            <a:endParaRPr sz="1400">
              <a:latin typeface="Arial"/>
              <a:cs typeface="Arial"/>
            </a:endParaRPr>
          </a:p>
          <a:p>
            <a:pPr marL="320040">
              <a:lnSpc>
                <a:spcPts val="1535"/>
              </a:lnSpc>
              <a:tabLst>
                <a:tab pos="548005" algn="l"/>
              </a:tabLst>
            </a:pPr>
            <a:r>
              <a:rPr dirty="0" sz="1200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Planteamientos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actuales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ts val="1755"/>
              </a:lnSpc>
              <a:tabLst>
                <a:tab pos="273685" algn="l"/>
              </a:tabLst>
            </a:pPr>
            <a:r>
              <a:rPr dirty="0" sz="1400">
                <a:solidFill>
                  <a:srgbClr val="BF0000"/>
                </a:solidFill>
                <a:latin typeface="Arial"/>
                <a:cs typeface="Arial"/>
              </a:rPr>
              <a:t>•	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ESCUELA</a:t>
            </a:r>
            <a:r>
              <a:rPr dirty="0" sz="1600" spc="-10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NEOCLÁSICA</a:t>
            </a:r>
            <a:r>
              <a:rPr dirty="0" sz="1600" spc="-9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VS ESCUELA</a:t>
            </a:r>
            <a:r>
              <a:rPr dirty="0" sz="1600" spc="-18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AUSTRÍACA</a:t>
            </a:r>
            <a:endParaRPr sz="1600">
              <a:latin typeface="Arial"/>
              <a:cs typeface="Arial"/>
            </a:endParaRPr>
          </a:p>
          <a:p>
            <a:pPr marL="320040">
              <a:lnSpc>
                <a:spcPts val="1370"/>
              </a:lnSpc>
              <a:tabLst>
                <a:tab pos="548005" algn="l"/>
              </a:tabLst>
            </a:pPr>
            <a:r>
              <a:rPr dirty="0" sz="1200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Viena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vs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Chicago: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convergencia</a:t>
            </a:r>
            <a:endParaRPr sz="1400">
              <a:latin typeface="Arial"/>
              <a:cs typeface="Arial"/>
            </a:endParaRPr>
          </a:p>
          <a:p>
            <a:pPr marL="320040">
              <a:lnSpc>
                <a:spcPts val="1405"/>
              </a:lnSpc>
              <a:tabLst>
                <a:tab pos="548005" algn="l"/>
              </a:tabLst>
            </a:pPr>
            <a:r>
              <a:rPr dirty="0" sz="1200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Viena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vs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Chicago: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divergencias</a:t>
            </a:r>
            <a:endParaRPr sz="1400">
              <a:latin typeface="Arial"/>
              <a:cs typeface="Arial"/>
            </a:endParaRPr>
          </a:p>
          <a:p>
            <a:pPr marL="320040">
              <a:lnSpc>
                <a:spcPts val="1405"/>
              </a:lnSpc>
              <a:tabLst>
                <a:tab pos="548005" algn="l"/>
              </a:tabLst>
            </a:pPr>
            <a:r>
              <a:rPr dirty="0" sz="1200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Hayek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vs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Friedman</a:t>
            </a:r>
            <a:endParaRPr sz="1400">
              <a:latin typeface="Arial"/>
              <a:cs typeface="Arial"/>
            </a:endParaRPr>
          </a:p>
          <a:p>
            <a:pPr marL="320040">
              <a:lnSpc>
                <a:spcPts val="1390"/>
              </a:lnSpc>
              <a:tabLst>
                <a:tab pos="548005" algn="l"/>
              </a:tabLst>
            </a:pPr>
            <a:r>
              <a:rPr dirty="0" sz="1200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Tipología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sistemas monetarios</a:t>
            </a:r>
            <a:endParaRPr sz="1400">
              <a:latin typeface="Arial"/>
              <a:cs typeface="Arial"/>
            </a:endParaRPr>
          </a:p>
          <a:p>
            <a:pPr marL="320040">
              <a:lnSpc>
                <a:spcPts val="1535"/>
              </a:lnSpc>
              <a:tabLst>
                <a:tab pos="548005" algn="l"/>
              </a:tabLst>
            </a:pPr>
            <a:r>
              <a:rPr dirty="0" sz="1200">
                <a:solidFill>
                  <a:srgbClr val="9B2D1F"/>
                </a:solidFill>
                <a:latin typeface="Arial"/>
                <a:cs typeface="Arial"/>
              </a:rPr>
              <a:t>•	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Crisis financiera 2007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–</a:t>
            </a:r>
            <a:r>
              <a:rPr dirty="0" sz="1400" spc="-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2015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273685" algn="l"/>
              </a:tabLst>
            </a:pPr>
            <a:r>
              <a:rPr dirty="0" sz="1400">
                <a:solidFill>
                  <a:srgbClr val="BF0000"/>
                </a:solidFill>
                <a:latin typeface="Arial"/>
                <a:cs typeface="Arial"/>
              </a:rPr>
              <a:t>•	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UN POCO DE</a:t>
            </a:r>
            <a:r>
              <a:rPr dirty="0" sz="1600" spc="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HUMOR</a:t>
            </a:r>
            <a:endParaRPr sz="1600">
              <a:latin typeface="Arial"/>
              <a:cs typeface="Arial"/>
            </a:endParaRPr>
          </a:p>
          <a:p>
            <a:pPr algn="r" marR="1187450">
              <a:lnSpc>
                <a:spcPts val="790"/>
              </a:lnSpc>
              <a:spcBef>
                <a:spcPts val="944"/>
              </a:spcBef>
            </a:pPr>
            <a:r>
              <a:rPr dirty="0" sz="80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>
              <a:lnSpc>
                <a:spcPts val="1750"/>
              </a:lnSpc>
              <a:tabLst>
                <a:tab pos="273685" algn="l"/>
              </a:tabLst>
            </a:pPr>
            <a:r>
              <a:rPr dirty="0" sz="1400">
                <a:solidFill>
                  <a:srgbClr val="BF0000"/>
                </a:solidFill>
                <a:latin typeface="Arial"/>
                <a:cs typeface="Arial"/>
              </a:rPr>
              <a:t>•	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BIBLIOGRAFÍA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9128760" cy="6858000"/>
          </a:xfrm>
          <a:custGeom>
            <a:avLst/>
            <a:gdLst/>
            <a:ahLst/>
            <a:cxnLst/>
            <a:rect l="l" t="t" r="r" b="b"/>
            <a:pathLst>
              <a:path w="9128760" h="6858000">
                <a:moveTo>
                  <a:pt x="9128576" y="6857999"/>
                </a:moveTo>
                <a:lnTo>
                  <a:pt x="9128576" y="0"/>
                </a:lnTo>
                <a:lnTo>
                  <a:pt x="0" y="0"/>
                </a:lnTo>
                <a:lnTo>
                  <a:pt x="0" y="6857999"/>
                </a:lnTo>
                <a:lnTo>
                  <a:pt x="9128576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134112" y="266547"/>
            <a:ext cx="137160" cy="79375"/>
          </a:xfrm>
          <a:custGeom>
            <a:avLst/>
            <a:gdLst/>
            <a:ahLst/>
            <a:cxnLst/>
            <a:rect l="l" t="t" r="r" b="b"/>
            <a:pathLst>
              <a:path w="137160" h="79375">
                <a:moveTo>
                  <a:pt x="122085" y="0"/>
                </a:moveTo>
                <a:lnTo>
                  <a:pt x="114490" y="0"/>
                </a:lnTo>
                <a:lnTo>
                  <a:pt x="84106" y="1777"/>
                </a:lnTo>
                <a:lnTo>
                  <a:pt x="54768" y="6973"/>
                </a:lnTo>
                <a:lnTo>
                  <a:pt x="26668" y="15382"/>
                </a:lnTo>
                <a:lnTo>
                  <a:pt x="0" y="26796"/>
                </a:lnTo>
                <a:lnTo>
                  <a:pt x="127" y="27076"/>
                </a:lnTo>
                <a:lnTo>
                  <a:pt x="215" y="27216"/>
                </a:lnTo>
                <a:lnTo>
                  <a:pt x="97231" y="79324"/>
                </a:lnTo>
                <a:lnTo>
                  <a:pt x="137020" y="1003"/>
                </a:lnTo>
                <a:lnTo>
                  <a:pt x="129590" y="355"/>
                </a:lnTo>
                <a:lnTo>
                  <a:pt x="12208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378828" y="362026"/>
            <a:ext cx="123825" cy="152400"/>
          </a:xfrm>
          <a:custGeom>
            <a:avLst/>
            <a:gdLst/>
            <a:ahLst/>
            <a:cxnLst/>
            <a:rect l="l" t="t" r="r" b="b"/>
            <a:pathLst>
              <a:path w="123825" h="152400">
                <a:moveTo>
                  <a:pt x="70027" y="0"/>
                </a:moveTo>
                <a:lnTo>
                  <a:pt x="68199" y="1701"/>
                </a:lnTo>
                <a:lnTo>
                  <a:pt x="66192" y="3225"/>
                </a:lnTo>
                <a:lnTo>
                  <a:pt x="47853" y="13855"/>
                </a:lnTo>
                <a:lnTo>
                  <a:pt x="0" y="141084"/>
                </a:lnTo>
                <a:lnTo>
                  <a:pt x="12179" y="151777"/>
                </a:lnTo>
                <a:lnTo>
                  <a:pt x="105752" y="116751"/>
                </a:lnTo>
                <a:lnTo>
                  <a:pt x="111264" y="114554"/>
                </a:lnTo>
                <a:lnTo>
                  <a:pt x="117157" y="113195"/>
                </a:lnTo>
                <a:lnTo>
                  <a:pt x="123317" y="112699"/>
                </a:lnTo>
                <a:lnTo>
                  <a:pt x="115101" y="81808"/>
                </a:lnTo>
                <a:lnTo>
                  <a:pt x="103311" y="52563"/>
                </a:lnTo>
                <a:lnTo>
                  <a:pt x="88201" y="25212"/>
                </a:lnTo>
                <a:lnTo>
                  <a:pt x="7002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406896" y="530466"/>
            <a:ext cx="100330" cy="175260"/>
          </a:xfrm>
          <a:custGeom>
            <a:avLst/>
            <a:gdLst/>
            <a:ahLst/>
            <a:cxnLst/>
            <a:rect l="l" t="t" r="r" b="b"/>
            <a:pathLst>
              <a:path w="100329" h="175259">
                <a:moveTo>
                  <a:pt x="100304" y="0"/>
                </a:moveTo>
                <a:lnTo>
                  <a:pt x="29184" y="26606"/>
                </a:lnTo>
                <a:lnTo>
                  <a:pt x="30187" y="29235"/>
                </a:lnTo>
                <a:lnTo>
                  <a:pt x="30746" y="30784"/>
                </a:lnTo>
                <a:lnTo>
                  <a:pt x="32664" y="38009"/>
                </a:lnTo>
                <a:lnTo>
                  <a:pt x="33288" y="45385"/>
                </a:lnTo>
                <a:lnTo>
                  <a:pt x="32552" y="52782"/>
                </a:lnTo>
                <a:lnTo>
                  <a:pt x="30391" y="60071"/>
                </a:lnTo>
                <a:lnTo>
                  <a:pt x="0" y="135902"/>
                </a:lnTo>
                <a:lnTo>
                  <a:pt x="28536" y="175056"/>
                </a:lnTo>
                <a:lnTo>
                  <a:pt x="57338" y="138937"/>
                </a:lnTo>
                <a:lnTo>
                  <a:pt x="79440" y="97972"/>
                </a:lnTo>
                <a:lnTo>
                  <a:pt x="94000" y="52986"/>
                </a:lnTo>
                <a:lnTo>
                  <a:pt x="100177" y="4800"/>
                </a:lnTo>
                <a:lnTo>
                  <a:pt x="10030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210693" y="712228"/>
            <a:ext cx="189230" cy="73660"/>
          </a:xfrm>
          <a:custGeom>
            <a:avLst/>
            <a:gdLst/>
            <a:ahLst/>
            <a:cxnLst/>
            <a:rect l="l" t="t" r="r" b="b"/>
            <a:pathLst>
              <a:path w="189229" h="73659">
                <a:moveTo>
                  <a:pt x="171234" y="0"/>
                </a:moveTo>
                <a:lnTo>
                  <a:pt x="165290" y="4356"/>
                </a:lnTo>
                <a:lnTo>
                  <a:pt x="158165" y="7099"/>
                </a:lnTo>
                <a:lnTo>
                  <a:pt x="81800" y="13131"/>
                </a:lnTo>
                <a:lnTo>
                  <a:pt x="0" y="70738"/>
                </a:lnTo>
                <a:lnTo>
                  <a:pt x="9334" y="71945"/>
                </a:lnTo>
                <a:lnTo>
                  <a:pt x="18764" y="72829"/>
                </a:lnTo>
                <a:lnTo>
                  <a:pt x="28289" y="73373"/>
                </a:lnTo>
                <a:lnTo>
                  <a:pt x="37909" y="73558"/>
                </a:lnTo>
                <a:lnTo>
                  <a:pt x="79380" y="70229"/>
                </a:lnTo>
                <a:lnTo>
                  <a:pt x="118741" y="60596"/>
                </a:lnTo>
                <a:lnTo>
                  <a:pt x="155488" y="45188"/>
                </a:lnTo>
                <a:lnTo>
                  <a:pt x="189115" y="24536"/>
                </a:lnTo>
                <a:lnTo>
                  <a:pt x="1712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040361" y="603415"/>
            <a:ext cx="202565" cy="167005"/>
          </a:xfrm>
          <a:custGeom>
            <a:avLst/>
            <a:gdLst/>
            <a:ahLst/>
            <a:cxnLst/>
            <a:rect l="l" t="t" r="r" b="b"/>
            <a:pathLst>
              <a:path w="202564" h="167004">
                <a:moveTo>
                  <a:pt x="60934" y="0"/>
                </a:moveTo>
                <a:lnTo>
                  <a:pt x="7823" y="70700"/>
                </a:lnTo>
                <a:lnTo>
                  <a:pt x="4127" y="74028"/>
                </a:lnTo>
                <a:lnTo>
                  <a:pt x="0" y="76606"/>
                </a:lnTo>
                <a:lnTo>
                  <a:pt x="24366" y="105230"/>
                </a:lnTo>
                <a:lnTo>
                  <a:pt x="52563" y="130043"/>
                </a:lnTo>
                <a:lnTo>
                  <a:pt x="84158" y="150581"/>
                </a:lnTo>
                <a:lnTo>
                  <a:pt x="118719" y="166382"/>
                </a:lnTo>
                <a:lnTo>
                  <a:pt x="202399" y="107442"/>
                </a:lnTo>
                <a:lnTo>
                  <a:pt x="164591" y="82308"/>
                </a:lnTo>
                <a:lnTo>
                  <a:pt x="609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260465" y="395719"/>
            <a:ext cx="115570" cy="81915"/>
          </a:xfrm>
          <a:custGeom>
            <a:avLst/>
            <a:gdLst/>
            <a:ahLst/>
            <a:cxnLst/>
            <a:rect l="l" t="t" r="r" b="b"/>
            <a:pathLst>
              <a:path w="115570" h="81915">
                <a:moveTo>
                  <a:pt x="115570" y="0"/>
                </a:moveTo>
                <a:lnTo>
                  <a:pt x="18491" y="21437"/>
                </a:lnTo>
                <a:lnTo>
                  <a:pt x="0" y="64274"/>
                </a:lnTo>
                <a:lnTo>
                  <a:pt x="80619" y="80035"/>
                </a:lnTo>
                <a:lnTo>
                  <a:pt x="82791" y="80721"/>
                </a:lnTo>
                <a:lnTo>
                  <a:pt x="84899" y="81521"/>
                </a:lnTo>
                <a:lnTo>
                  <a:pt x="11557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245669" y="498424"/>
            <a:ext cx="154305" cy="187960"/>
          </a:xfrm>
          <a:custGeom>
            <a:avLst/>
            <a:gdLst/>
            <a:ahLst/>
            <a:cxnLst/>
            <a:rect l="l" t="t" r="r" b="b"/>
            <a:pathLst>
              <a:path w="154304" h="187959">
                <a:moveTo>
                  <a:pt x="0" y="0"/>
                </a:moveTo>
                <a:lnTo>
                  <a:pt x="24218" y="148971"/>
                </a:lnTo>
                <a:lnTo>
                  <a:pt x="32651" y="187401"/>
                </a:lnTo>
                <a:lnTo>
                  <a:pt x="112394" y="181089"/>
                </a:lnTo>
                <a:lnTo>
                  <a:pt x="154139" y="76974"/>
                </a:lnTo>
                <a:lnTo>
                  <a:pt x="85470" y="16687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990818" y="547725"/>
            <a:ext cx="78105" cy="98425"/>
          </a:xfrm>
          <a:custGeom>
            <a:avLst/>
            <a:gdLst/>
            <a:ahLst/>
            <a:cxnLst/>
            <a:rect l="l" t="t" r="r" b="b"/>
            <a:pathLst>
              <a:path w="78104" h="98425">
                <a:moveTo>
                  <a:pt x="0" y="0"/>
                </a:moveTo>
                <a:lnTo>
                  <a:pt x="3445" y="25930"/>
                </a:lnTo>
                <a:lnTo>
                  <a:pt x="9371" y="50982"/>
                </a:lnTo>
                <a:lnTo>
                  <a:pt x="17646" y="75032"/>
                </a:lnTo>
                <a:lnTo>
                  <a:pt x="28143" y="97955"/>
                </a:lnTo>
                <a:lnTo>
                  <a:pt x="77660" y="32029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262382" y="274637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29" h="107950">
                <a:moveTo>
                  <a:pt x="50495" y="0"/>
                </a:moveTo>
                <a:lnTo>
                  <a:pt x="0" y="87922"/>
                </a:lnTo>
                <a:lnTo>
                  <a:pt x="5808" y="91757"/>
                </a:lnTo>
                <a:lnTo>
                  <a:pt x="10748" y="96410"/>
                </a:lnTo>
                <a:lnTo>
                  <a:pt x="14782" y="101747"/>
                </a:lnTo>
                <a:lnTo>
                  <a:pt x="17868" y="107632"/>
                </a:lnTo>
                <a:lnTo>
                  <a:pt x="127850" y="83350"/>
                </a:lnTo>
                <a:lnTo>
                  <a:pt x="163575" y="62636"/>
                </a:lnTo>
                <a:lnTo>
                  <a:pt x="138738" y="41887"/>
                </a:lnTo>
                <a:lnTo>
                  <a:pt x="111426" y="24336"/>
                </a:lnTo>
                <a:lnTo>
                  <a:pt x="81919" y="10276"/>
                </a:lnTo>
                <a:lnTo>
                  <a:pt x="5049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128816" y="532142"/>
            <a:ext cx="101600" cy="121920"/>
          </a:xfrm>
          <a:custGeom>
            <a:avLst/>
            <a:gdLst/>
            <a:ahLst/>
            <a:cxnLst/>
            <a:rect l="l" t="t" r="r" b="b"/>
            <a:pathLst>
              <a:path w="101600" h="121920">
                <a:moveTo>
                  <a:pt x="81407" y="0"/>
                </a:moveTo>
                <a:lnTo>
                  <a:pt x="0" y="41427"/>
                </a:lnTo>
                <a:lnTo>
                  <a:pt x="101206" y="121780"/>
                </a:lnTo>
                <a:lnTo>
                  <a:pt x="8140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141059" y="343357"/>
            <a:ext cx="102235" cy="179070"/>
          </a:xfrm>
          <a:custGeom>
            <a:avLst/>
            <a:gdLst/>
            <a:ahLst/>
            <a:cxnLst/>
            <a:rect l="l" t="t" r="r" b="b"/>
            <a:pathLst>
              <a:path w="102235" h="179070">
                <a:moveTo>
                  <a:pt x="0" y="0"/>
                </a:moveTo>
                <a:lnTo>
                  <a:pt x="0" y="178523"/>
                </a:lnTo>
                <a:lnTo>
                  <a:pt x="62344" y="146799"/>
                </a:lnTo>
                <a:lnTo>
                  <a:pt x="102069" y="5482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991580" y="318046"/>
            <a:ext cx="102870" cy="221615"/>
          </a:xfrm>
          <a:custGeom>
            <a:avLst/>
            <a:gdLst/>
            <a:ahLst/>
            <a:cxnLst/>
            <a:rect l="l" t="t" r="r" b="b"/>
            <a:pathLst>
              <a:path w="102870" h="221615">
                <a:moveTo>
                  <a:pt x="102336" y="0"/>
                </a:moveTo>
                <a:lnTo>
                  <a:pt x="63952" y="35321"/>
                </a:lnTo>
                <a:lnTo>
                  <a:pt x="33304" y="77711"/>
                </a:lnTo>
                <a:lnTo>
                  <a:pt x="11587" y="125958"/>
                </a:lnTo>
                <a:lnTo>
                  <a:pt x="0" y="178854"/>
                </a:lnTo>
                <a:lnTo>
                  <a:pt x="102336" y="221056"/>
                </a:lnTo>
                <a:lnTo>
                  <a:pt x="102336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643598" y="401688"/>
            <a:ext cx="45720" cy="249554"/>
          </a:xfrm>
          <a:custGeom>
            <a:avLst/>
            <a:gdLst/>
            <a:ahLst/>
            <a:cxnLst/>
            <a:rect l="l" t="t" r="r" b="b"/>
            <a:pathLst>
              <a:path w="45720" h="249554">
                <a:moveTo>
                  <a:pt x="22898" y="0"/>
                </a:moveTo>
                <a:lnTo>
                  <a:pt x="13903" y="1750"/>
                </a:lnTo>
                <a:lnTo>
                  <a:pt x="6634" y="6553"/>
                </a:lnTo>
                <a:lnTo>
                  <a:pt x="1772" y="13737"/>
                </a:lnTo>
                <a:lnTo>
                  <a:pt x="0" y="22631"/>
                </a:lnTo>
                <a:lnTo>
                  <a:pt x="0" y="226428"/>
                </a:lnTo>
                <a:lnTo>
                  <a:pt x="1772" y="235316"/>
                </a:lnTo>
                <a:lnTo>
                  <a:pt x="6634" y="242501"/>
                </a:lnTo>
                <a:lnTo>
                  <a:pt x="13903" y="247307"/>
                </a:lnTo>
                <a:lnTo>
                  <a:pt x="22898" y="249059"/>
                </a:lnTo>
                <a:lnTo>
                  <a:pt x="31758" y="247307"/>
                </a:lnTo>
                <a:lnTo>
                  <a:pt x="38919" y="242501"/>
                </a:lnTo>
                <a:lnTo>
                  <a:pt x="43707" y="235316"/>
                </a:lnTo>
                <a:lnTo>
                  <a:pt x="45453" y="226428"/>
                </a:lnTo>
                <a:lnTo>
                  <a:pt x="45453" y="22631"/>
                </a:lnTo>
                <a:lnTo>
                  <a:pt x="43707" y="13737"/>
                </a:lnTo>
                <a:lnTo>
                  <a:pt x="38919" y="6553"/>
                </a:lnTo>
                <a:lnTo>
                  <a:pt x="31758" y="1750"/>
                </a:lnTo>
                <a:lnTo>
                  <a:pt x="2289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719379" y="460946"/>
            <a:ext cx="179108" cy="1915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928789" y="402031"/>
            <a:ext cx="240576" cy="2487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214730" y="403415"/>
            <a:ext cx="204317" cy="2456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509967" y="398094"/>
            <a:ext cx="1295082" cy="252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340555" y="6258477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5" h="432434">
                <a:moveTo>
                  <a:pt x="216026" y="0"/>
                </a:moveTo>
                <a:lnTo>
                  <a:pt x="166491" y="5705"/>
                </a:lnTo>
                <a:lnTo>
                  <a:pt x="121020" y="21956"/>
                </a:lnTo>
                <a:lnTo>
                  <a:pt x="80909" y="47457"/>
                </a:lnTo>
                <a:lnTo>
                  <a:pt x="47456" y="80911"/>
                </a:lnTo>
                <a:lnTo>
                  <a:pt x="21955" y="121021"/>
                </a:lnTo>
                <a:lnTo>
                  <a:pt x="5705" y="166491"/>
                </a:lnTo>
                <a:lnTo>
                  <a:pt x="0" y="216023"/>
                </a:lnTo>
                <a:lnTo>
                  <a:pt x="5705" y="265555"/>
                </a:lnTo>
                <a:lnTo>
                  <a:pt x="21955" y="311025"/>
                </a:lnTo>
                <a:lnTo>
                  <a:pt x="47456" y="351135"/>
                </a:lnTo>
                <a:lnTo>
                  <a:pt x="80909" y="384589"/>
                </a:lnTo>
                <a:lnTo>
                  <a:pt x="121020" y="410090"/>
                </a:lnTo>
                <a:lnTo>
                  <a:pt x="166491" y="426342"/>
                </a:lnTo>
                <a:lnTo>
                  <a:pt x="216026" y="432047"/>
                </a:lnTo>
                <a:lnTo>
                  <a:pt x="265557" y="426342"/>
                </a:lnTo>
                <a:lnTo>
                  <a:pt x="311025" y="410090"/>
                </a:lnTo>
                <a:lnTo>
                  <a:pt x="351133" y="384589"/>
                </a:lnTo>
                <a:lnTo>
                  <a:pt x="384586" y="351135"/>
                </a:lnTo>
                <a:lnTo>
                  <a:pt x="410085" y="311025"/>
                </a:lnTo>
                <a:lnTo>
                  <a:pt x="426336" y="265555"/>
                </a:lnTo>
                <a:lnTo>
                  <a:pt x="432041" y="216023"/>
                </a:lnTo>
                <a:lnTo>
                  <a:pt x="426336" y="166491"/>
                </a:lnTo>
                <a:lnTo>
                  <a:pt x="410085" y="121021"/>
                </a:lnTo>
                <a:lnTo>
                  <a:pt x="384586" y="80911"/>
                </a:lnTo>
                <a:lnTo>
                  <a:pt x="351133" y="47457"/>
                </a:lnTo>
                <a:lnTo>
                  <a:pt x="311025" y="21956"/>
                </a:lnTo>
                <a:lnTo>
                  <a:pt x="265557" y="5705"/>
                </a:lnTo>
                <a:lnTo>
                  <a:pt x="21602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4515307" y="6371844"/>
            <a:ext cx="8191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Í</a:t>
            </a:r>
            <a:r>
              <a:rPr dirty="0" spc="-5"/>
              <a:t>nd</a:t>
            </a:r>
            <a:r>
              <a:rPr dirty="0" spc="-10"/>
              <a:t>i</a:t>
            </a:r>
            <a:r>
              <a:rPr dirty="0"/>
              <a:t>ce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386844" y="735074"/>
            <a:ext cx="5406390" cy="5542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F0000"/>
              </a:buClr>
              <a:buSzPct val="875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dirty="0" sz="1600" spc="-5" b="1">
                <a:solidFill>
                  <a:srgbClr val="E02D27"/>
                </a:solidFill>
                <a:latin typeface="Arial"/>
                <a:cs typeface="Arial"/>
              </a:rPr>
              <a:t>INTRODUCCIÓN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BF0000"/>
              </a:buClr>
              <a:buFont typeface="Arial"/>
              <a:buChar char="•"/>
            </a:pPr>
            <a:endParaRPr sz="1350">
              <a:latin typeface="Times New Roman"/>
              <a:cs typeface="Times New Roman"/>
            </a:endParaRPr>
          </a:p>
          <a:p>
            <a:pPr marL="287020" indent="-274320">
              <a:lnSpc>
                <a:spcPts val="1770"/>
              </a:lnSpc>
              <a:buClr>
                <a:srgbClr val="BF0000"/>
              </a:buClr>
              <a:buSzPct val="87500"/>
              <a:buChar char="•"/>
              <a:tabLst>
                <a:tab pos="286385" algn="l"/>
                <a:tab pos="287020" algn="l"/>
              </a:tabLst>
            </a:pPr>
            <a:r>
              <a:rPr dirty="0" sz="1600" spc="-10">
                <a:solidFill>
                  <a:srgbClr val="7F7F7F"/>
                </a:solidFill>
                <a:latin typeface="Arial"/>
                <a:cs typeface="Arial"/>
              </a:rPr>
              <a:t>CONSIDERACIONES MÉTODO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CIENCIA</a:t>
            </a:r>
            <a:r>
              <a:rPr dirty="0" sz="1600" spc="-6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ECONÓMICA</a:t>
            </a:r>
            <a:endParaRPr sz="1600">
              <a:latin typeface="Arial"/>
              <a:cs typeface="Arial"/>
            </a:endParaRPr>
          </a:p>
          <a:p>
            <a:pPr lvl="1" marL="561340" indent="-228600">
              <a:lnSpc>
                <a:spcPts val="1385"/>
              </a:lnSpc>
              <a:buClr>
                <a:srgbClr val="9B2D1F"/>
              </a:buClr>
              <a:buSzPct val="85714"/>
              <a:buChar char="•"/>
              <a:tabLst>
                <a:tab pos="560705" algn="l"/>
                <a:tab pos="56134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El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punto de vista económico.</a:t>
            </a:r>
            <a:r>
              <a:rPr dirty="0" sz="14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Metodología</a:t>
            </a:r>
            <a:endParaRPr sz="1400">
              <a:latin typeface="Arial"/>
              <a:cs typeface="Arial"/>
            </a:endParaRPr>
          </a:p>
          <a:p>
            <a:pPr lvl="1" marL="561340" indent="-228600">
              <a:lnSpc>
                <a:spcPts val="1535"/>
              </a:lnSpc>
              <a:buClr>
                <a:srgbClr val="9B2D1F"/>
              </a:buClr>
              <a:buSzPct val="85714"/>
              <a:buChar char="•"/>
              <a:tabLst>
                <a:tab pos="560705" algn="l"/>
                <a:tab pos="561340" algn="l"/>
              </a:tabLst>
            </a:pP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Economía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Intercambio</a:t>
            </a:r>
            <a:endParaRPr sz="1400">
              <a:latin typeface="Arial"/>
              <a:cs typeface="Arial"/>
            </a:endParaRPr>
          </a:p>
          <a:p>
            <a:pPr marL="287020" indent="-274320">
              <a:lnSpc>
                <a:spcPts val="1814"/>
              </a:lnSpc>
              <a:spcBef>
                <a:spcPts val="1215"/>
              </a:spcBef>
              <a:buClr>
                <a:srgbClr val="BF0000"/>
              </a:buClr>
              <a:buSzPct val="87500"/>
              <a:buChar char="•"/>
              <a:tabLst>
                <a:tab pos="286385" algn="l"/>
                <a:tab pos="287020" algn="l"/>
              </a:tabLst>
            </a:pPr>
            <a:r>
              <a:rPr dirty="0" sz="1600" spc="-15">
                <a:solidFill>
                  <a:srgbClr val="7F7F7F"/>
                </a:solidFill>
                <a:latin typeface="Arial"/>
                <a:cs typeface="Arial"/>
              </a:rPr>
              <a:t>PARADIGMAS </a:t>
            </a:r>
            <a:r>
              <a:rPr dirty="0" sz="160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PENSAMIENTO</a:t>
            </a:r>
            <a:r>
              <a:rPr dirty="0" sz="1600" spc="-5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ECONÓMICO</a:t>
            </a:r>
            <a:endParaRPr sz="1600">
              <a:latin typeface="Arial"/>
              <a:cs typeface="Arial"/>
            </a:endParaRPr>
          </a:p>
          <a:p>
            <a:pPr lvl="1" marL="561340" indent="-228600">
              <a:lnSpc>
                <a:spcPts val="1430"/>
              </a:lnSpc>
              <a:buClr>
                <a:srgbClr val="9B2D1F"/>
              </a:buClr>
              <a:buSzPct val="85714"/>
              <a:buChar char="•"/>
              <a:tabLst>
                <a:tab pos="560705" algn="l"/>
                <a:tab pos="561340" algn="l"/>
              </a:tabLst>
            </a:pP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Evolución del pensamiento económico</a:t>
            </a:r>
            <a:endParaRPr sz="1400">
              <a:latin typeface="Arial"/>
              <a:cs typeface="Arial"/>
            </a:endParaRPr>
          </a:p>
          <a:p>
            <a:pPr lvl="1" marL="561340" indent="-228600">
              <a:lnSpc>
                <a:spcPts val="1390"/>
              </a:lnSpc>
              <a:buClr>
                <a:srgbClr val="9B2D1F"/>
              </a:buClr>
              <a:buSzPct val="85714"/>
              <a:buChar char="•"/>
              <a:tabLst>
                <a:tab pos="560705" algn="l"/>
                <a:tab pos="561340" algn="l"/>
              </a:tabLst>
            </a:pP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Pensadores de referencia Escuela</a:t>
            </a:r>
            <a:r>
              <a:rPr dirty="0" sz="1400" spc="-9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Austríaca</a:t>
            </a:r>
            <a:endParaRPr sz="1400">
              <a:latin typeface="Arial"/>
              <a:cs typeface="Arial"/>
            </a:endParaRPr>
          </a:p>
          <a:p>
            <a:pPr lvl="1" marL="561340" indent="-228600">
              <a:lnSpc>
                <a:spcPts val="1405"/>
              </a:lnSpc>
              <a:buClr>
                <a:srgbClr val="9B2D1F"/>
              </a:buClr>
              <a:buSzPct val="85714"/>
              <a:buChar char="•"/>
              <a:tabLst>
                <a:tab pos="560705" algn="l"/>
                <a:tab pos="561340" algn="l"/>
              </a:tabLst>
            </a:pP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Bases paradigma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neoclásico</a:t>
            </a:r>
            <a:endParaRPr sz="1400">
              <a:latin typeface="Arial"/>
              <a:cs typeface="Arial"/>
            </a:endParaRPr>
          </a:p>
          <a:p>
            <a:pPr lvl="1" marL="561340" indent="-228600">
              <a:lnSpc>
                <a:spcPts val="1550"/>
              </a:lnSpc>
              <a:buClr>
                <a:srgbClr val="9B2D1F"/>
              </a:buClr>
              <a:buSzPct val="85714"/>
              <a:buChar char="•"/>
              <a:tabLst>
                <a:tab pos="560705" algn="l"/>
                <a:tab pos="561340" algn="l"/>
              </a:tabLst>
            </a:pP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Bases paradigma economía lógica (escuela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austríaca)</a:t>
            </a:r>
            <a:endParaRPr sz="1400">
              <a:latin typeface="Arial"/>
              <a:cs typeface="Arial"/>
            </a:endParaRPr>
          </a:p>
          <a:p>
            <a:pPr marL="401320" indent="-342900">
              <a:lnSpc>
                <a:spcPts val="1805"/>
              </a:lnSpc>
              <a:spcBef>
                <a:spcPts val="1215"/>
              </a:spcBef>
              <a:buClr>
                <a:srgbClr val="BF0000"/>
              </a:buClr>
              <a:buSzPct val="87500"/>
              <a:buChar char="•"/>
              <a:tabLst>
                <a:tab pos="400685" algn="l"/>
                <a:tab pos="401320" algn="l"/>
              </a:tabLst>
            </a:pPr>
            <a:r>
              <a:rPr dirty="0" sz="1600" spc="-15">
                <a:solidFill>
                  <a:srgbClr val="7F7F7F"/>
                </a:solidFill>
                <a:latin typeface="Arial"/>
                <a:cs typeface="Arial"/>
              </a:rPr>
              <a:t>PARADIGMA </a:t>
            </a:r>
            <a:r>
              <a:rPr dirty="0" sz="1600">
                <a:solidFill>
                  <a:srgbClr val="7F7F7F"/>
                </a:solidFill>
                <a:latin typeface="Arial"/>
                <a:cs typeface="Arial"/>
              </a:rPr>
              <a:t>ECONOMÍA</a:t>
            </a:r>
            <a:r>
              <a:rPr dirty="0" sz="1600" spc="-17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F7F7F"/>
                </a:solidFill>
                <a:latin typeface="Arial"/>
                <a:cs typeface="Arial"/>
              </a:rPr>
              <a:t>LÓGICA</a:t>
            </a:r>
            <a:endParaRPr sz="1600">
              <a:latin typeface="Arial"/>
              <a:cs typeface="Arial"/>
            </a:endParaRPr>
          </a:p>
          <a:p>
            <a:pPr lvl="1" marL="561340" indent="-228600">
              <a:lnSpc>
                <a:spcPts val="1430"/>
              </a:lnSpc>
              <a:buClr>
                <a:srgbClr val="9B2D1F"/>
              </a:buClr>
              <a:buSzPct val="85714"/>
              <a:buChar char="•"/>
              <a:tabLst>
                <a:tab pos="560705" algn="l"/>
                <a:tab pos="561340" algn="l"/>
              </a:tabLst>
            </a:pP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Escuela Austríaca. Pensadores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y</a:t>
            </a:r>
            <a:r>
              <a:rPr dirty="0" sz="1400" spc="-9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teorías</a:t>
            </a:r>
            <a:endParaRPr sz="1400">
              <a:latin typeface="Arial"/>
              <a:cs typeface="Arial"/>
            </a:endParaRPr>
          </a:p>
          <a:p>
            <a:pPr lvl="1" marL="561340" indent="-228600">
              <a:lnSpc>
                <a:spcPts val="1405"/>
              </a:lnSpc>
              <a:buClr>
                <a:srgbClr val="9B2D1F"/>
              </a:buClr>
              <a:buSzPct val="85714"/>
              <a:buChar char="•"/>
              <a:tabLst>
                <a:tab pos="560705" algn="l"/>
                <a:tab pos="56134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El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árbol genealógico de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Escuela Austríaca de</a:t>
            </a:r>
            <a:r>
              <a:rPr dirty="0" sz="1400" spc="-9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Economía</a:t>
            </a:r>
            <a:endParaRPr sz="1400">
              <a:latin typeface="Arial"/>
              <a:cs typeface="Arial"/>
            </a:endParaRPr>
          </a:p>
          <a:p>
            <a:pPr lvl="1" marL="561340" indent="-228600">
              <a:lnSpc>
                <a:spcPts val="1390"/>
              </a:lnSpc>
              <a:buClr>
                <a:srgbClr val="9B2D1F"/>
              </a:buClr>
              <a:buSzPct val="85714"/>
              <a:buChar char="•"/>
              <a:tabLst>
                <a:tab pos="560705" algn="l"/>
                <a:tab pos="56134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Un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texto: The Fundaments of Austrian</a:t>
            </a:r>
            <a:r>
              <a:rPr dirty="0" sz="1400" spc="-13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Economics</a:t>
            </a:r>
            <a:endParaRPr sz="1400">
              <a:latin typeface="Arial"/>
              <a:cs typeface="Arial"/>
            </a:endParaRPr>
          </a:p>
          <a:p>
            <a:pPr lvl="1" marL="561340" indent="-228600">
              <a:lnSpc>
                <a:spcPts val="1405"/>
              </a:lnSpc>
              <a:buClr>
                <a:srgbClr val="9B2D1F"/>
              </a:buClr>
              <a:buSzPct val="85714"/>
              <a:buChar char="•"/>
              <a:tabLst>
                <a:tab pos="560705" algn="l"/>
                <a:tab pos="561340" algn="l"/>
              </a:tabLst>
            </a:pP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Indice del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libro</a:t>
            </a:r>
            <a:endParaRPr sz="1400">
              <a:latin typeface="Arial"/>
              <a:cs typeface="Arial"/>
            </a:endParaRPr>
          </a:p>
          <a:p>
            <a:pPr lvl="1" marL="561340" indent="-228600">
              <a:lnSpc>
                <a:spcPts val="1405"/>
              </a:lnSpc>
              <a:buClr>
                <a:srgbClr val="9B2D1F"/>
              </a:buClr>
              <a:buSzPct val="85714"/>
              <a:buChar char="•"/>
              <a:tabLst>
                <a:tab pos="560705" algn="l"/>
                <a:tab pos="561340" algn="l"/>
              </a:tabLst>
            </a:pP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Conceptos del paradigma austríaco</a:t>
            </a:r>
            <a:endParaRPr sz="1400">
              <a:latin typeface="Arial"/>
              <a:cs typeface="Arial"/>
            </a:endParaRPr>
          </a:p>
          <a:p>
            <a:pPr lvl="1" marL="561340" indent="-228600">
              <a:lnSpc>
                <a:spcPts val="1390"/>
              </a:lnSpc>
              <a:buClr>
                <a:srgbClr val="9B2D1F"/>
              </a:buClr>
              <a:buSzPct val="85714"/>
              <a:buChar char="•"/>
              <a:tabLst>
                <a:tab pos="560705" algn="l"/>
                <a:tab pos="561340" algn="l"/>
              </a:tabLst>
            </a:pP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Relación entre disciplinas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básicas</a:t>
            </a:r>
            <a:endParaRPr sz="1400">
              <a:latin typeface="Arial"/>
              <a:cs typeface="Arial"/>
            </a:endParaRPr>
          </a:p>
          <a:p>
            <a:pPr lvl="1" marL="561340" indent="-228600">
              <a:lnSpc>
                <a:spcPts val="1535"/>
              </a:lnSpc>
              <a:buClr>
                <a:srgbClr val="9B2D1F"/>
              </a:buClr>
              <a:buSzPct val="85714"/>
              <a:buChar char="•"/>
              <a:tabLst>
                <a:tab pos="560705" algn="l"/>
                <a:tab pos="561340" algn="l"/>
              </a:tabLst>
            </a:pP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Planteamientos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actuales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9B2D1F"/>
              </a:buClr>
              <a:buFont typeface="Arial"/>
              <a:buChar char="•"/>
            </a:pPr>
            <a:endParaRPr sz="1150">
              <a:latin typeface="Times New Roman"/>
              <a:cs typeface="Times New Roman"/>
            </a:endParaRPr>
          </a:p>
          <a:p>
            <a:pPr marL="287020" indent="-274320">
              <a:lnSpc>
                <a:spcPts val="1755"/>
              </a:lnSpc>
              <a:buClr>
                <a:srgbClr val="BF0000"/>
              </a:buClr>
              <a:buSzPct val="87500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ESCUELA</a:t>
            </a:r>
            <a:r>
              <a:rPr dirty="0" sz="1600" spc="-10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NEOCLÁSICA</a:t>
            </a:r>
            <a:r>
              <a:rPr dirty="0" sz="1600" spc="-9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VS ESCUELA</a:t>
            </a:r>
            <a:r>
              <a:rPr dirty="0" sz="1600" spc="-18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AUSTRÍACA</a:t>
            </a:r>
            <a:endParaRPr sz="1600">
              <a:latin typeface="Arial"/>
              <a:cs typeface="Arial"/>
            </a:endParaRPr>
          </a:p>
          <a:p>
            <a:pPr lvl="1" marL="561340" indent="-228600">
              <a:lnSpc>
                <a:spcPts val="1370"/>
              </a:lnSpc>
              <a:buClr>
                <a:srgbClr val="9B2D1F"/>
              </a:buClr>
              <a:buSzPct val="85714"/>
              <a:buChar char="•"/>
              <a:tabLst>
                <a:tab pos="560705" algn="l"/>
                <a:tab pos="561340" algn="l"/>
              </a:tabLst>
            </a:pP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Viena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vs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Chicago: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convergencia</a:t>
            </a:r>
            <a:endParaRPr sz="1400">
              <a:latin typeface="Arial"/>
              <a:cs typeface="Arial"/>
            </a:endParaRPr>
          </a:p>
          <a:p>
            <a:pPr lvl="1" marL="561340" indent="-228600">
              <a:lnSpc>
                <a:spcPts val="1405"/>
              </a:lnSpc>
              <a:buClr>
                <a:srgbClr val="9B2D1F"/>
              </a:buClr>
              <a:buSzPct val="85714"/>
              <a:buChar char="•"/>
              <a:tabLst>
                <a:tab pos="560705" algn="l"/>
                <a:tab pos="561340" algn="l"/>
              </a:tabLst>
            </a:pP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Viena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vs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Chicago: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divergencias</a:t>
            </a:r>
            <a:endParaRPr sz="1400">
              <a:latin typeface="Arial"/>
              <a:cs typeface="Arial"/>
            </a:endParaRPr>
          </a:p>
          <a:p>
            <a:pPr lvl="1" marL="561340" indent="-228600">
              <a:lnSpc>
                <a:spcPts val="1405"/>
              </a:lnSpc>
              <a:buClr>
                <a:srgbClr val="9B2D1F"/>
              </a:buClr>
              <a:buSzPct val="85714"/>
              <a:buChar char="•"/>
              <a:tabLst>
                <a:tab pos="560705" algn="l"/>
                <a:tab pos="561340" algn="l"/>
              </a:tabLst>
            </a:pP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Hayek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vs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Friedman</a:t>
            </a:r>
            <a:endParaRPr sz="1400">
              <a:latin typeface="Arial"/>
              <a:cs typeface="Arial"/>
            </a:endParaRPr>
          </a:p>
          <a:p>
            <a:pPr lvl="1" marL="561340" indent="-228600">
              <a:lnSpc>
                <a:spcPts val="1390"/>
              </a:lnSpc>
              <a:buClr>
                <a:srgbClr val="9B2D1F"/>
              </a:buClr>
              <a:buSzPct val="85714"/>
              <a:buChar char="•"/>
              <a:tabLst>
                <a:tab pos="560705" algn="l"/>
                <a:tab pos="561340" algn="l"/>
              </a:tabLst>
            </a:pP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Tipología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sistemas monetarios</a:t>
            </a:r>
            <a:endParaRPr sz="1400">
              <a:latin typeface="Arial"/>
              <a:cs typeface="Arial"/>
            </a:endParaRPr>
          </a:p>
          <a:p>
            <a:pPr lvl="1" marL="561340" indent="-228600">
              <a:lnSpc>
                <a:spcPts val="1535"/>
              </a:lnSpc>
              <a:buClr>
                <a:srgbClr val="9B2D1F"/>
              </a:buClr>
              <a:buSzPct val="85714"/>
              <a:buChar char="•"/>
              <a:tabLst>
                <a:tab pos="560705" algn="l"/>
                <a:tab pos="561340" algn="l"/>
              </a:tabLst>
            </a:pP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Crisis financiera 2007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–</a:t>
            </a:r>
            <a:r>
              <a:rPr dirty="0" sz="1400" spc="-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2015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9B2D1F"/>
              </a:buClr>
              <a:buFont typeface="Arial"/>
              <a:buChar char="•"/>
            </a:pPr>
            <a:endParaRPr sz="11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BF0000"/>
              </a:buClr>
              <a:buSzPct val="87500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UN POCO DE</a:t>
            </a:r>
            <a:r>
              <a:rPr dirty="0" sz="1600" spc="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HUMOR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86844" y="6450076"/>
            <a:ext cx="17119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F0000"/>
              </a:buClr>
              <a:buSzPct val="87500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BIBLIOGRAFÍA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8598522" y="6165303"/>
            <a:ext cx="138430" cy="80010"/>
          </a:xfrm>
          <a:custGeom>
            <a:avLst/>
            <a:gdLst/>
            <a:ahLst/>
            <a:cxnLst/>
            <a:rect l="l" t="t" r="r" b="b"/>
            <a:pathLst>
              <a:path w="138429" h="80010">
                <a:moveTo>
                  <a:pt x="122872" y="0"/>
                </a:moveTo>
                <a:lnTo>
                  <a:pt x="115227" y="0"/>
                </a:lnTo>
                <a:lnTo>
                  <a:pt x="84648" y="1789"/>
                </a:lnTo>
                <a:lnTo>
                  <a:pt x="55122" y="7016"/>
                </a:lnTo>
                <a:lnTo>
                  <a:pt x="26842" y="15471"/>
                </a:lnTo>
                <a:lnTo>
                  <a:pt x="0" y="26943"/>
                </a:lnTo>
                <a:lnTo>
                  <a:pt x="126" y="27226"/>
                </a:lnTo>
                <a:lnTo>
                  <a:pt x="215" y="27357"/>
                </a:lnTo>
                <a:lnTo>
                  <a:pt x="97866" y="79745"/>
                </a:lnTo>
                <a:lnTo>
                  <a:pt x="137896" y="1009"/>
                </a:lnTo>
                <a:lnTo>
                  <a:pt x="130428" y="364"/>
                </a:lnTo>
                <a:lnTo>
                  <a:pt x="12287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8844813" y="6261286"/>
            <a:ext cx="124460" cy="153035"/>
          </a:xfrm>
          <a:custGeom>
            <a:avLst/>
            <a:gdLst/>
            <a:ahLst/>
            <a:cxnLst/>
            <a:rect l="l" t="t" r="r" b="b"/>
            <a:pathLst>
              <a:path w="124459" h="153035">
                <a:moveTo>
                  <a:pt x="70484" y="0"/>
                </a:moveTo>
                <a:lnTo>
                  <a:pt x="68643" y="1709"/>
                </a:lnTo>
                <a:lnTo>
                  <a:pt x="66611" y="3239"/>
                </a:lnTo>
                <a:lnTo>
                  <a:pt x="48158" y="13930"/>
                </a:lnTo>
                <a:lnTo>
                  <a:pt x="0" y="141831"/>
                </a:lnTo>
                <a:lnTo>
                  <a:pt x="12255" y="152579"/>
                </a:lnTo>
                <a:lnTo>
                  <a:pt x="106451" y="117374"/>
                </a:lnTo>
                <a:lnTo>
                  <a:pt x="111975" y="115154"/>
                </a:lnTo>
                <a:lnTo>
                  <a:pt x="117932" y="113784"/>
                </a:lnTo>
                <a:lnTo>
                  <a:pt x="124117" y="113292"/>
                </a:lnTo>
                <a:lnTo>
                  <a:pt x="115844" y="82238"/>
                </a:lnTo>
                <a:lnTo>
                  <a:pt x="103978" y="52839"/>
                </a:lnTo>
                <a:lnTo>
                  <a:pt x="88773" y="25343"/>
                </a:lnTo>
                <a:lnTo>
                  <a:pt x="7048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8873058" y="6430612"/>
            <a:ext cx="100965" cy="176530"/>
          </a:xfrm>
          <a:custGeom>
            <a:avLst/>
            <a:gdLst/>
            <a:ahLst/>
            <a:cxnLst/>
            <a:rect l="l" t="t" r="r" b="b"/>
            <a:pathLst>
              <a:path w="100965" h="176529">
                <a:moveTo>
                  <a:pt x="100952" y="0"/>
                </a:moveTo>
                <a:lnTo>
                  <a:pt x="29375" y="26747"/>
                </a:lnTo>
                <a:lnTo>
                  <a:pt x="30403" y="29391"/>
                </a:lnTo>
                <a:lnTo>
                  <a:pt x="30962" y="30947"/>
                </a:lnTo>
                <a:lnTo>
                  <a:pt x="32887" y="38210"/>
                </a:lnTo>
                <a:lnTo>
                  <a:pt x="33512" y="45623"/>
                </a:lnTo>
                <a:lnTo>
                  <a:pt x="32769" y="53057"/>
                </a:lnTo>
                <a:lnTo>
                  <a:pt x="30594" y="60385"/>
                </a:lnTo>
                <a:lnTo>
                  <a:pt x="0" y="136626"/>
                </a:lnTo>
                <a:lnTo>
                  <a:pt x="28740" y="175978"/>
                </a:lnTo>
                <a:lnTo>
                  <a:pt x="57723" y="139669"/>
                </a:lnTo>
                <a:lnTo>
                  <a:pt x="79967" y="98488"/>
                </a:lnTo>
                <a:lnTo>
                  <a:pt x="94621" y="53266"/>
                </a:lnTo>
                <a:lnTo>
                  <a:pt x="100837" y="4831"/>
                </a:lnTo>
                <a:lnTo>
                  <a:pt x="10095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8675598" y="6613331"/>
            <a:ext cx="190500" cy="74295"/>
          </a:xfrm>
          <a:custGeom>
            <a:avLst/>
            <a:gdLst/>
            <a:ahLst/>
            <a:cxnLst/>
            <a:rect l="l" t="t" r="r" b="b"/>
            <a:pathLst>
              <a:path w="190500" h="74295">
                <a:moveTo>
                  <a:pt x="172338" y="0"/>
                </a:moveTo>
                <a:lnTo>
                  <a:pt x="166357" y="4380"/>
                </a:lnTo>
                <a:lnTo>
                  <a:pt x="159194" y="7139"/>
                </a:lnTo>
                <a:lnTo>
                  <a:pt x="82321" y="13200"/>
                </a:lnTo>
                <a:lnTo>
                  <a:pt x="0" y="71109"/>
                </a:lnTo>
                <a:lnTo>
                  <a:pt x="9393" y="72326"/>
                </a:lnTo>
                <a:lnTo>
                  <a:pt x="18884" y="73214"/>
                </a:lnTo>
                <a:lnTo>
                  <a:pt x="28471" y="73758"/>
                </a:lnTo>
                <a:lnTo>
                  <a:pt x="38150" y="73943"/>
                </a:lnTo>
                <a:lnTo>
                  <a:pt x="79892" y="70596"/>
                </a:lnTo>
                <a:lnTo>
                  <a:pt x="119511" y="60911"/>
                </a:lnTo>
                <a:lnTo>
                  <a:pt x="156499" y="45421"/>
                </a:lnTo>
                <a:lnTo>
                  <a:pt x="190347" y="24660"/>
                </a:lnTo>
                <a:lnTo>
                  <a:pt x="17233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8504173" y="6503945"/>
            <a:ext cx="203835" cy="167640"/>
          </a:xfrm>
          <a:custGeom>
            <a:avLst/>
            <a:gdLst/>
            <a:ahLst/>
            <a:cxnLst/>
            <a:rect l="l" t="t" r="r" b="b"/>
            <a:pathLst>
              <a:path w="203834" h="167640">
                <a:moveTo>
                  <a:pt x="61315" y="0"/>
                </a:moveTo>
                <a:lnTo>
                  <a:pt x="7874" y="71061"/>
                </a:lnTo>
                <a:lnTo>
                  <a:pt x="4152" y="74416"/>
                </a:lnTo>
                <a:lnTo>
                  <a:pt x="0" y="77015"/>
                </a:lnTo>
                <a:lnTo>
                  <a:pt x="24523" y="105784"/>
                </a:lnTo>
                <a:lnTo>
                  <a:pt x="52900" y="130725"/>
                </a:lnTo>
                <a:lnTo>
                  <a:pt x="84694" y="151371"/>
                </a:lnTo>
                <a:lnTo>
                  <a:pt x="119468" y="167256"/>
                </a:lnTo>
                <a:lnTo>
                  <a:pt x="203695" y="108013"/>
                </a:lnTo>
                <a:lnTo>
                  <a:pt x="165646" y="82730"/>
                </a:lnTo>
                <a:lnTo>
                  <a:pt x="6131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8725674" y="6295151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116331" y="0"/>
                </a:moveTo>
                <a:lnTo>
                  <a:pt x="18630" y="21559"/>
                </a:lnTo>
                <a:lnTo>
                  <a:pt x="0" y="64625"/>
                </a:lnTo>
                <a:lnTo>
                  <a:pt x="81152" y="80459"/>
                </a:lnTo>
                <a:lnTo>
                  <a:pt x="83337" y="81147"/>
                </a:lnTo>
                <a:lnTo>
                  <a:pt x="85471" y="81956"/>
                </a:lnTo>
                <a:lnTo>
                  <a:pt x="116331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8710803" y="6398394"/>
            <a:ext cx="155575" cy="188595"/>
          </a:xfrm>
          <a:custGeom>
            <a:avLst/>
            <a:gdLst/>
            <a:ahLst/>
            <a:cxnLst/>
            <a:rect l="l" t="t" r="r" b="b"/>
            <a:pathLst>
              <a:path w="155575" h="188595">
                <a:moveTo>
                  <a:pt x="0" y="0"/>
                </a:moveTo>
                <a:lnTo>
                  <a:pt x="24371" y="149768"/>
                </a:lnTo>
                <a:lnTo>
                  <a:pt x="32854" y="188386"/>
                </a:lnTo>
                <a:lnTo>
                  <a:pt x="113118" y="182045"/>
                </a:lnTo>
                <a:lnTo>
                  <a:pt x="155143" y="77388"/>
                </a:lnTo>
                <a:lnTo>
                  <a:pt x="86004" y="16776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8454301" y="6447964"/>
            <a:ext cx="78740" cy="99060"/>
          </a:xfrm>
          <a:custGeom>
            <a:avLst/>
            <a:gdLst/>
            <a:ahLst/>
            <a:cxnLst/>
            <a:rect l="l" t="t" r="r" b="b"/>
            <a:pathLst>
              <a:path w="78740" h="99059">
                <a:moveTo>
                  <a:pt x="0" y="0"/>
                </a:moveTo>
                <a:lnTo>
                  <a:pt x="3471" y="26065"/>
                </a:lnTo>
                <a:lnTo>
                  <a:pt x="9436" y="51249"/>
                </a:lnTo>
                <a:lnTo>
                  <a:pt x="17762" y="75428"/>
                </a:lnTo>
                <a:lnTo>
                  <a:pt x="28321" y="98474"/>
                </a:lnTo>
                <a:lnTo>
                  <a:pt x="78168" y="3219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8727617" y="6173440"/>
            <a:ext cx="165100" cy="108585"/>
          </a:xfrm>
          <a:custGeom>
            <a:avLst/>
            <a:gdLst/>
            <a:ahLst/>
            <a:cxnLst/>
            <a:rect l="l" t="t" r="r" b="b"/>
            <a:pathLst>
              <a:path w="165100" h="108585">
                <a:moveTo>
                  <a:pt x="50825" y="0"/>
                </a:moveTo>
                <a:lnTo>
                  <a:pt x="0" y="88378"/>
                </a:lnTo>
                <a:lnTo>
                  <a:pt x="5846" y="92238"/>
                </a:lnTo>
                <a:lnTo>
                  <a:pt x="10821" y="96919"/>
                </a:lnTo>
                <a:lnTo>
                  <a:pt x="14885" y="102288"/>
                </a:lnTo>
                <a:lnTo>
                  <a:pt x="17995" y="108207"/>
                </a:lnTo>
                <a:lnTo>
                  <a:pt x="128676" y="83789"/>
                </a:lnTo>
                <a:lnTo>
                  <a:pt x="164642" y="62972"/>
                </a:lnTo>
                <a:lnTo>
                  <a:pt x="139643" y="42113"/>
                </a:lnTo>
                <a:lnTo>
                  <a:pt x="112153" y="24467"/>
                </a:lnTo>
                <a:lnTo>
                  <a:pt x="82453" y="10330"/>
                </a:lnTo>
                <a:lnTo>
                  <a:pt x="5082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8593188" y="6432291"/>
            <a:ext cx="102235" cy="122555"/>
          </a:xfrm>
          <a:custGeom>
            <a:avLst/>
            <a:gdLst/>
            <a:ahLst/>
            <a:cxnLst/>
            <a:rect l="l" t="t" r="r" b="b"/>
            <a:pathLst>
              <a:path w="102234" h="122554">
                <a:moveTo>
                  <a:pt x="81940" y="0"/>
                </a:moveTo>
                <a:lnTo>
                  <a:pt x="0" y="41652"/>
                </a:lnTo>
                <a:lnTo>
                  <a:pt x="101853" y="122431"/>
                </a:lnTo>
                <a:lnTo>
                  <a:pt x="8194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8605507" y="6242517"/>
            <a:ext cx="102870" cy="179705"/>
          </a:xfrm>
          <a:custGeom>
            <a:avLst/>
            <a:gdLst/>
            <a:ahLst/>
            <a:cxnLst/>
            <a:rect l="l" t="t" r="r" b="b"/>
            <a:pathLst>
              <a:path w="102870" h="179704">
                <a:moveTo>
                  <a:pt x="0" y="0"/>
                </a:moveTo>
                <a:lnTo>
                  <a:pt x="0" y="179467"/>
                </a:lnTo>
                <a:lnTo>
                  <a:pt x="62750" y="147576"/>
                </a:lnTo>
                <a:lnTo>
                  <a:pt x="102742" y="55118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8455076" y="6217074"/>
            <a:ext cx="103505" cy="222250"/>
          </a:xfrm>
          <a:custGeom>
            <a:avLst/>
            <a:gdLst/>
            <a:ahLst/>
            <a:cxnLst/>
            <a:rect l="l" t="t" r="r" b="b"/>
            <a:pathLst>
              <a:path w="103504" h="222250">
                <a:moveTo>
                  <a:pt x="102997" y="0"/>
                </a:moveTo>
                <a:lnTo>
                  <a:pt x="64366" y="35508"/>
                </a:lnTo>
                <a:lnTo>
                  <a:pt x="33520" y="78124"/>
                </a:lnTo>
                <a:lnTo>
                  <a:pt x="11662" y="126626"/>
                </a:lnTo>
                <a:lnTo>
                  <a:pt x="0" y="179797"/>
                </a:lnTo>
                <a:lnTo>
                  <a:pt x="102997" y="222229"/>
                </a:lnTo>
                <a:lnTo>
                  <a:pt x="10299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5614" y="6385249"/>
            <a:ext cx="1384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951" y="873162"/>
            <a:ext cx="7653020" cy="5072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indent="-274320">
              <a:lnSpc>
                <a:spcPts val="2120"/>
              </a:lnSpc>
              <a:spcBef>
                <a:spcPts val="100"/>
              </a:spcBef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 b="1">
                <a:latin typeface="Tahoma"/>
                <a:cs typeface="Tahoma"/>
              </a:rPr>
              <a:t>Concepción dinámica del</a:t>
            </a:r>
            <a:r>
              <a:rPr dirty="0" sz="1800" spc="5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mercado</a:t>
            </a:r>
            <a:endParaRPr sz="1800">
              <a:latin typeface="Tahoma"/>
              <a:cs typeface="Tahoma"/>
            </a:endParaRPr>
          </a:p>
          <a:p>
            <a:pPr marL="287020" indent="-274320">
              <a:lnSpc>
                <a:spcPts val="2090"/>
              </a:lnSpc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 b="1">
                <a:latin typeface="Tahoma"/>
                <a:cs typeface="Tahoma"/>
              </a:rPr>
              <a:t>Procesos </a:t>
            </a:r>
            <a:r>
              <a:rPr dirty="0" sz="1800" b="1">
                <a:latin typeface="Tahoma"/>
                <a:cs typeface="Tahoma"/>
              </a:rPr>
              <a:t>de </a:t>
            </a:r>
            <a:r>
              <a:rPr dirty="0" sz="1800" spc="-5" b="1">
                <a:latin typeface="Tahoma"/>
                <a:cs typeface="Tahoma"/>
              </a:rPr>
              <a:t>mercado </a:t>
            </a:r>
            <a:r>
              <a:rPr dirty="0" sz="1800" b="1">
                <a:latin typeface="Tahoma"/>
                <a:cs typeface="Tahoma"/>
              </a:rPr>
              <a:t>– </a:t>
            </a:r>
            <a:r>
              <a:rPr dirty="0" sz="1800" spc="-5" b="1">
                <a:latin typeface="Tahoma"/>
                <a:cs typeface="Tahoma"/>
              </a:rPr>
              <a:t>sistema precios </a:t>
            </a:r>
            <a:r>
              <a:rPr dirty="0" sz="1800" b="1">
                <a:latin typeface="Tahoma"/>
                <a:cs typeface="Tahoma"/>
              </a:rPr>
              <a:t>– </a:t>
            </a:r>
            <a:r>
              <a:rPr dirty="0" sz="1800" spc="-5" b="1">
                <a:latin typeface="Tahoma"/>
                <a:cs typeface="Tahoma"/>
              </a:rPr>
              <a:t>conocimiento</a:t>
            </a:r>
            <a:r>
              <a:rPr dirty="0" sz="1800" spc="65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disperso</a:t>
            </a:r>
            <a:endParaRPr sz="1800">
              <a:latin typeface="Tahoma"/>
              <a:cs typeface="Tahoma"/>
            </a:endParaRPr>
          </a:p>
          <a:p>
            <a:pPr marL="287020" indent="-274320">
              <a:lnSpc>
                <a:spcPts val="2050"/>
              </a:lnSpc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 b="1">
                <a:latin typeface="Tahoma"/>
                <a:cs typeface="Tahoma"/>
              </a:rPr>
              <a:t>Riesgo </a:t>
            </a:r>
            <a:r>
              <a:rPr dirty="0" sz="1800" b="1">
                <a:latin typeface="Tahoma"/>
                <a:cs typeface="Tahoma"/>
              </a:rPr>
              <a:t>--- </a:t>
            </a:r>
            <a:r>
              <a:rPr dirty="0" sz="1800" spc="-5" b="1">
                <a:latin typeface="Tahoma"/>
                <a:cs typeface="Tahoma"/>
              </a:rPr>
              <a:t>incertidumbre</a:t>
            </a:r>
            <a:endParaRPr sz="1800">
              <a:latin typeface="Tahoma"/>
              <a:cs typeface="Tahoma"/>
            </a:endParaRPr>
          </a:p>
          <a:p>
            <a:pPr marL="287020" indent="-274320">
              <a:lnSpc>
                <a:spcPts val="2050"/>
              </a:lnSpc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 b="1">
                <a:latin typeface="Tahoma"/>
                <a:cs typeface="Tahoma"/>
              </a:rPr>
              <a:t>Econometría </a:t>
            </a:r>
            <a:r>
              <a:rPr dirty="0" sz="1800" b="1">
                <a:latin typeface="Tahoma"/>
                <a:cs typeface="Tahoma"/>
              </a:rPr>
              <a:t>/ </a:t>
            </a:r>
            <a:r>
              <a:rPr dirty="0" sz="1800" spc="-5" b="1">
                <a:latin typeface="Tahoma"/>
                <a:cs typeface="Tahoma"/>
              </a:rPr>
              <a:t>Historia </a:t>
            </a:r>
            <a:r>
              <a:rPr dirty="0" sz="1800" b="1">
                <a:latin typeface="Tahoma"/>
                <a:cs typeface="Tahoma"/>
              </a:rPr>
              <a:t>– </a:t>
            </a:r>
            <a:r>
              <a:rPr dirty="0" sz="1800" spc="-5" b="1">
                <a:latin typeface="Tahoma"/>
                <a:cs typeface="Tahoma"/>
              </a:rPr>
              <a:t>Empirismo </a:t>
            </a:r>
            <a:r>
              <a:rPr dirty="0" sz="1800" b="1">
                <a:latin typeface="Tahoma"/>
                <a:cs typeface="Tahoma"/>
              </a:rPr>
              <a:t>– </a:t>
            </a:r>
            <a:r>
              <a:rPr dirty="0" sz="1800" spc="-5" b="1">
                <a:latin typeface="Tahoma"/>
                <a:cs typeface="Tahoma"/>
              </a:rPr>
              <a:t>Lógica</a:t>
            </a:r>
            <a:r>
              <a:rPr dirty="0" sz="1800" spc="30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deductiva</a:t>
            </a:r>
            <a:endParaRPr sz="1800">
              <a:latin typeface="Tahoma"/>
              <a:cs typeface="Tahoma"/>
            </a:endParaRPr>
          </a:p>
          <a:p>
            <a:pPr marL="287020" indent="-274320">
              <a:lnSpc>
                <a:spcPts val="2100"/>
              </a:lnSpc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 b="1">
                <a:latin typeface="Tahoma"/>
                <a:cs typeface="Tahoma"/>
              </a:rPr>
              <a:t>Racionalidad </a:t>
            </a:r>
            <a:r>
              <a:rPr dirty="0" sz="1800" b="1">
                <a:latin typeface="Tahoma"/>
                <a:cs typeface="Tahoma"/>
              </a:rPr>
              <a:t>de la </a:t>
            </a:r>
            <a:r>
              <a:rPr dirty="0" sz="1800" spc="-5" b="1">
                <a:latin typeface="Tahoma"/>
                <a:cs typeface="Tahoma"/>
              </a:rPr>
              <a:t>acción</a:t>
            </a:r>
            <a:endParaRPr sz="1800">
              <a:latin typeface="Tahoma"/>
              <a:cs typeface="Tahoma"/>
            </a:endParaRPr>
          </a:p>
          <a:p>
            <a:pPr marL="287020" indent="-274320">
              <a:lnSpc>
                <a:spcPts val="2100"/>
              </a:lnSpc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 b="1">
                <a:latin typeface="Tahoma"/>
                <a:cs typeface="Tahoma"/>
              </a:rPr>
              <a:t>Derechos </a:t>
            </a:r>
            <a:r>
              <a:rPr dirty="0" sz="1800" b="1">
                <a:latin typeface="Tahoma"/>
                <a:cs typeface="Tahoma"/>
              </a:rPr>
              <a:t>de </a:t>
            </a:r>
            <a:r>
              <a:rPr dirty="0" sz="1800" spc="-5" b="1">
                <a:latin typeface="Tahoma"/>
                <a:cs typeface="Tahoma"/>
              </a:rPr>
              <a:t>propiedad</a:t>
            </a:r>
            <a:endParaRPr sz="1800">
              <a:latin typeface="Tahoma"/>
              <a:cs typeface="Tahoma"/>
            </a:endParaRPr>
          </a:p>
          <a:p>
            <a:pPr marL="287020" indent="-274320">
              <a:lnSpc>
                <a:spcPts val="2100"/>
              </a:lnSpc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 b="1">
                <a:latin typeface="Tahoma"/>
                <a:cs typeface="Tahoma"/>
              </a:rPr>
              <a:t>Orden espontáneo </a:t>
            </a:r>
            <a:r>
              <a:rPr dirty="0" sz="1800" b="1">
                <a:latin typeface="Tahoma"/>
                <a:cs typeface="Tahoma"/>
              </a:rPr>
              <a:t>y </a:t>
            </a:r>
            <a:r>
              <a:rPr dirty="0" sz="1800" spc="-5" b="1">
                <a:latin typeface="Tahoma"/>
                <a:cs typeface="Tahoma"/>
              </a:rPr>
              <a:t>desarrollo</a:t>
            </a:r>
            <a:r>
              <a:rPr dirty="0" sz="1800" spc="10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institucional</a:t>
            </a:r>
            <a:endParaRPr sz="1800">
              <a:latin typeface="Tahoma"/>
              <a:cs typeface="Tahoma"/>
            </a:endParaRPr>
          </a:p>
          <a:p>
            <a:pPr marL="287020" indent="-274320">
              <a:lnSpc>
                <a:spcPts val="2100"/>
              </a:lnSpc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 b="1">
                <a:latin typeface="Tahoma"/>
                <a:cs typeface="Tahoma"/>
              </a:rPr>
              <a:t>Políticas medioambientales. Recursos naturales.</a:t>
            </a:r>
            <a:r>
              <a:rPr dirty="0" sz="1800" spc="20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Energía</a:t>
            </a:r>
            <a:endParaRPr sz="1800">
              <a:latin typeface="Tahoma"/>
              <a:cs typeface="Tahoma"/>
            </a:endParaRPr>
          </a:p>
          <a:p>
            <a:pPr marL="287020" indent="-274320">
              <a:lnSpc>
                <a:spcPts val="2130"/>
              </a:lnSpc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 b="1">
                <a:latin typeface="Tahoma"/>
                <a:cs typeface="Tahoma"/>
              </a:rPr>
              <a:t>Desarrollo económico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F0000"/>
              </a:buClr>
              <a:buFont typeface="Arial"/>
              <a:buChar char=""/>
            </a:pPr>
            <a:endParaRPr sz="1750">
              <a:latin typeface="Times New Roman"/>
              <a:cs typeface="Times New Roman"/>
            </a:endParaRPr>
          </a:p>
          <a:p>
            <a:pPr marL="287020" indent="-274320">
              <a:lnSpc>
                <a:spcPts val="2130"/>
              </a:lnSpc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 b="1">
                <a:latin typeface="Tahoma"/>
                <a:cs typeface="Tahoma"/>
              </a:rPr>
              <a:t>Sistema monetario </a:t>
            </a:r>
            <a:r>
              <a:rPr dirty="0" sz="1800" b="1">
                <a:latin typeface="Tahoma"/>
                <a:cs typeface="Tahoma"/>
              </a:rPr>
              <a:t>y</a:t>
            </a:r>
            <a:r>
              <a:rPr dirty="0" sz="1800" spc="5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bancario</a:t>
            </a:r>
            <a:endParaRPr sz="1800">
              <a:latin typeface="Tahoma"/>
              <a:cs typeface="Tahoma"/>
            </a:endParaRPr>
          </a:p>
          <a:p>
            <a:pPr marL="287020" indent="-274320">
              <a:lnSpc>
                <a:spcPts val="2100"/>
              </a:lnSpc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 b="1">
                <a:latin typeface="Tahoma"/>
                <a:cs typeface="Tahoma"/>
              </a:rPr>
              <a:t>Análisis del ciclo</a:t>
            </a:r>
            <a:r>
              <a:rPr dirty="0" sz="1800" spc="5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económico</a:t>
            </a:r>
            <a:endParaRPr sz="1800">
              <a:latin typeface="Tahoma"/>
              <a:cs typeface="Tahoma"/>
            </a:endParaRPr>
          </a:p>
          <a:p>
            <a:pPr marL="287020" indent="-274320">
              <a:lnSpc>
                <a:spcPts val="2130"/>
              </a:lnSpc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 b="1">
                <a:latin typeface="Tahoma"/>
                <a:cs typeface="Tahoma"/>
              </a:rPr>
              <a:t>Inervencionismo </a:t>
            </a:r>
            <a:r>
              <a:rPr dirty="0" sz="1800" b="1">
                <a:latin typeface="Tahoma"/>
                <a:cs typeface="Tahoma"/>
              </a:rPr>
              <a:t>y </a:t>
            </a:r>
            <a:r>
              <a:rPr dirty="0" sz="1800" spc="-5" b="1">
                <a:latin typeface="Tahoma"/>
                <a:cs typeface="Tahoma"/>
              </a:rPr>
              <a:t>regulación </a:t>
            </a:r>
            <a:r>
              <a:rPr dirty="0" sz="1800">
                <a:latin typeface="Wingdings"/>
                <a:cs typeface="Wingdings"/>
              </a:rPr>
              <a:t>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ahoma"/>
                <a:cs typeface="Tahoma"/>
              </a:rPr>
              <a:t>Economía</a:t>
            </a:r>
            <a:r>
              <a:rPr dirty="0" sz="1800" spc="90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Industrial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BF0000"/>
              </a:buClr>
              <a:buFont typeface="Arial"/>
              <a:buChar char=""/>
            </a:pPr>
            <a:endParaRPr sz="1750">
              <a:latin typeface="Times New Roman"/>
              <a:cs typeface="Times New Roman"/>
            </a:endParaRPr>
          </a:p>
          <a:p>
            <a:pPr marL="287020" indent="-274320">
              <a:lnSpc>
                <a:spcPts val="2130"/>
              </a:lnSpc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 b="1">
                <a:latin typeface="Tahoma"/>
                <a:cs typeface="Tahoma"/>
              </a:rPr>
              <a:t>Teoría </a:t>
            </a:r>
            <a:r>
              <a:rPr dirty="0" sz="1800" b="1">
                <a:latin typeface="Tahoma"/>
                <a:cs typeface="Tahoma"/>
              </a:rPr>
              <a:t>de la firma</a:t>
            </a:r>
            <a:endParaRPr sz="1800">
              <a:latin typeface="Tahoma"/>
              <a:cs typeface="Tahoma"/>
            </a:endParaRPr>
          </a:p>
          <a:p>
            <a:pPr marL="287020" indent="-274320">
              <a:lnSpc>
                <a:spcPts val="2050"/>
              </a:lnSpc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 b="1">
                <a:latin typeface="Tahoma"/>
                <a:cs typeface="Tahoma"/>
              </a:rPr>
              <a:t>Gestión del</a:t>
            </a:r>
            <a:r>
              <a:rPr dirty="0" sz="1800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conocimiento</a:t>
            </a:r>
            <a:endParaRPr sz="1800">
              <a:latin typeface="Tahoma"/>
              <a:cs typeface="Tahoma"/>
            </a:endParaRPr>
          </a:p>
          <a:p>
            <a:pPr marL="287020" indent="-274320">
              <a:lnSpc>
                <a:spcPts val="2050"/>
              </a:lnSpc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 b="1">
                <a:latin typeface="Tahoma"/>
                <a:cs typeface="Tahoma"/>
              </a:rPr>
              <a:t>Análisis </a:t>
            </a:r>
            <a:r>
              <a:rPr dirty="0" sz="1800" b="1">
                <a:latin typeface="Tahoma"/>
                <a:cs typeface="Tahoma"/>
              </a:rPr>
              <a:t>de la </a:t>
            </a:r>
            <a:r>
              <a:rPr dirty="0" sz="1800" spc="-5" b="1">
                <a:latin typeface="Tahoma"/>
                <a:cs typeface="Tahoma"/>
              </a:rPr>
              <a:t>dinámica </a:t>
            </a:r>
            <a:r>
              <a:rPr dirty="0" sz="1800" b="1">
                <a:latin typeface="Tahoma"/>
                <a:cs typeface="Tahoma"/>
              </a:rPr>
              <a:t>y </a:t>
            </a:r>
            <a:r>
              <a:rPr dirty="0" sz="1800" spc="-5" b="1">
                <a:latin typeface="Tahoma"/>
                <a:cs typeface="Tahoma"/>
              </a:rPr>
              <a:t>gestión</a:t>
            </a:r>
            <a:r>
              <a:rPr dirty="0" sz="1800" spc="10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empresarial</a:t>
            </a:r>
            <a:endParaRPr sz="1800">
              <a:latin typeface="Tahoma"/>
              <a:cs typeface="Tahoma"/>
            </a:endParaRPr>
          </a:p>
          <a:p>
            <a:pPr marL="287020" indent="-274320">
              <a:lnSpc>
                <a:spcPts val="2100"/>
              </a:lnSpc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 b="1">
                <a:latin typeface="Tahoma"/>
                <a:cs typeface="Tahoma"/>
              </a:rPr>
              <a:t>Empresario </a:t>
            </a:r>
            <a:r>
              <a:rPr dirty="0" sz="1800" b="1">
                <a:latin typeface="Tahoma"/>
                <a:cs typeface="Tahoma"/>
              </a:rPr>
              <a:t>y </a:t>
            </a:r>
            <a:r>
              <a:rPr dirty="0" sz="1800" spc="-5" b="1">
                <a:latin typeface="Tahoma"/>
                <a:cs typeface="Tahoma"/>
              </a:rPr>
              <a:t>función</a:t>
            </a:r>
            <a:r>
              <a:rPr dirty="0" sz="1800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empresarial</a:t>
            </a:r>
            <a:endParaRPr sz="1800">
              <a:latin typeface="Tahoma"/>
              <a:cs typeface="Tahoma"/>
            </a:endParaRPr>
          </a:p>
          <a:p>
            <a:pPr marL="287020" indent="-274320">
              <a:lnSpc>
                <a:spcPts val="2130"/>
              </a:lnSpc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b="1">
                <a:latin typeface="Tahoma"/>
                <a:cs typeface="Tahoma"/>
              </a:rPr>
              <a:t>La </a:t>
            </a:r>
            <a:r>
              <a:rPr dirty="0" sz="1800" spc="-5" b="1">
                <a:latin typeface="Tahoma"/>
                <a:cs typeface="Tahoma"/>
              </a:rPr>
              <a:t>función directiva </a:t>
            </a:r>
            <a:r>
              <a:rPr dirty="0" sz="1800" b="1">
                <a:latin typeface="Tahoma"/>
                <a:cs typeface="Tahoma"/>
              </a:rPr>
              <a:t>y </a:t>
            </a:r>
            <a:r>
              <a:rPr dirty="0" sz="1800" spc="-5" b="1">
                <a:latin typeface="Tahoma"/>
                <a:cs typeface="Tahoma"/>
              </a:rPr>
              <a:t>gobierno</a:t>
            </a:r>
            <a:r>
              <a:rPr dirty="0" sz="1800" spc="10" b="1">
                <a:latin typeface="Tahoma"/>
                <a:cs typeface="Tahoma"/>
              </a:rPr>
              <a:t> </a:t>
            </a:r>
            <a:r>
              <a:rPr dirty="0" sz="1800" spc="-5" b="1">
                <a:latin typeface="Tahoma"/>
                <a:cs typeface="Tahoma"/>
              </a:rPr>
              <a:t>corporativo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473075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Planteamientos</a:t>
            </a:r>
            <a:r>
              <a:rPr dirty="0" spc="-10"/>
              <a:t> </a:t>
            </a:r>
            <a:r>
              <a:rPr dirty="0" spc="-5"/>
              <a:t>actuales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9530" y="266547"/>
            <a:ext cx="137160" cy="79375"/>
          </a:xfrm>
          <a:custGeom>
            <a:avLst/>
            <a:gdLst/>
            <a:ahLst/>
            <a:cxnLst/>
            <a:rect l="l" t="t" r="r" b="b"/>
            <a:pathLst>
              <a:path w="137160" h="79375">
                <a:moveTo>
                  <a:pt x="122085" y="0"/>
                </a:moveTo>
                <a:lnTo>
                  <a:pt x="114490" y="0"/>
                </a:lnTo>
                <a:lnTo>
                  <a:pt x="84112" y="1777"/>
                </a:lnTo>
                <a:lnTo>
                  <a:pt x="54773" y="6973"/>
                </a:lnTo>
                <a:lnTo>
                  <a:pt x="26670" y="15382"/>
                </a:lnTo>
                <a:lnTo>
                  <a:pt x="0" y="26796"/>
                </a:lnTo>
                <a:lnTo>
                  <a:pt x="215" y="27216"/>
                </a:lnTo>
                <a:lnTo>
                  <a:pt x="97243" y="79324"/>
                </a:lnTo>
                <a:lnTo>
                  <a:pt x="137033" y="1003"/>
                </a:lnTo>
                <a:lnTo>
                  <a:pt x="129590" y="355"/>
                </a:lnTo>
                <a:lnTo>
                  <a:pt x="12208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94246" y="362026"/>
            <a:ext cx="123825" cy="152400"/>
          </a:xfrm>
          <a:custGeom>
            <a:avLst/>
            <a:gdLst/>
            <a:ahLst/>
            <a:cxnLst/>
            <a:rect l="l" t="t" r="r" b="b"/>
            <a:pathLst>
              <a:path w="123825" h="152400">
                <a:moveTo>
                  <a:pt x="70027" y="0"/>
                </a:moveTo>
                <a:lnTo>
                  <a:pt x="68199" y="1701"/>
                </a:lnTo>
                <a:lnTo>
                  <a:pt x="66192" y="3225"/>
                </a:lnTo>
                <a:lnTo>
                  <a:pt x="47853" y="13855"/>
                </a:lnTo>
                <a:lnTo>
                  <a:pt x="0" y="141084"/>
                </a:lnTo>
                <a:lnTo>
                  <a:pt x="12179" y="151777"/>
                </a:lnTo>
                <a:lnTo>
                  <a:pt x="105765" y="116751"/>
                </a:lnTo>
                <a:lnTo>
                  <a:pt x="111264" y="114554"/>
                </a:lnTo>
                <a:lnTo>
                  <a:pt x="117170" y="113195"/>
                </a:lnTo>
                <a:lnTo>
                  <a:pt x="123329" y="112699"/>
                </a:lnTo>
                <a:lnTo>
                  <a:pt x="115112" y="81808"/>
                </a:lnTo>
                <a:lnTo>
                  <a:pt x="103317" y="52563"/>
                </a:lnTo>
                <a:lnTo>
                  <a:pt x="88203" y="25212"/>
                </a:lnTo>
                <a:lnTo>
                  <a:pt x="7002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22313" y="530466"/>
            <a:ext cx="100330" cy="175260"/>
          </a:xfrm>
          <a:custGeom>
            <a:avLst/>
            <a:gdLst/>
            <a:ahLst/>
            <a:cxnLst/>
            <a:rect l="l" t="t" r="r" b="b"/>
            <a:pathLst>
              <a:path w="100329" h="175259">
                <a:moveTo>
                  <a:pt x="100304" y="0"/>
                </a:moveTo>
                <a:lnTo>
                  <a:pt x="29184" y="26606"/>
                </a:lnTo>
                <a:lnTo>
                  <a:pt x="30200" y="29235"/>
                </a:lnTo>
                <a:lnTo>
                  <a:pt x="30759" y="30784"/>
                </a:lnTo>
                <a:lnTo>
                  <a:pt x="32675" y="38009"/>
                </a:lnTo>
                <a:lnTo>
                  <a:pt x="33294" y="45385"/>
                </a:lnTo>
                <a:lnTo>
                  <a:pt x="32554" y="52782"/>
                </a:lnTo>
                <a:lnTo>
                  <a:pt x="30391" y="60071"/>
                </a:lnTo>
                <a:lnTo>
                  <a:pt x="0" y="135902"/>
                </a:lnTo>
                <a:lnTo>
                  <a:pt x="28536" y="175056"/>
                </a:lnTo>
                <a:lnTo>
                  <a:pt x="57343" y="138937"/>
                </a:lnTo>
                <a:lnTo>
                  <a:pt x="79446" y="97972"/>
                </a:lnTo>
                <a:lnTo>
                  <a:pt x="94007" y="52986"/>
                </a:lnTo>
                <a:lnTo>
                  <a:pt x="100190" y="4800"/>
                </a:lnTo>
                <a:lnTo>
                  <a:pt x="10030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26111" y="712228"/>
            <a:ext cx="189230" cy="73660"/>
          </a:xfrm>
          <a:custGeom>
            <a:avLst/>
            <a:gdLst/>
            <a:ahLst/>
            <a:cxnLst/>
            <a:rect l="l" t="t" r="r" b="b"/>
            <a:pathLst>
              <a:path w="189229" h="73659">
                <a:moveTo>
                  <a:pt x="171234" y="0"/>
                </a:moveTo>
                <a:lnTo>
                  <a:pt x="165303" y="4356"/>
                </a:lnTo>
                <a:lnTo>
                  <a:pt x="158178" y="7099"/>
                </a:lnTo>
                <a:lnTo>
                  <a:pt x="81800" y="13131"/>
                </a:lnTo>
                <a:lnTo>
                  <a:pt x="0" y="70738"/>
                </a:lnTo>
                <a:lnTo>
                  <a:pt x="9341" y="71945"/>
                </a:lnTo>
                <a:lnTo>
                  <a:pt x="18773" y="72829"/>
                </a:lnTo>
                <a:lnTo>
                  <a:pt x="28296" y="73373"/>
                </a:lnTo>
                <a:lnTo>
                  <a:pt x="37909" y="73558"/>
                </a:lnTo>
                <a:lnTo>
                  <a:pt x="79382" y="70229"/>
                </a:lnTo>
                <a:lnTo>
                  <a:pt x="118748" y="60596"/>
                </a:lnTo>
                <a:lnTo>
                  <a:pt x="155499" y="45188"/>
                </a:lnTo>
                <a:lnTo>
                  <a:pt x="189128" y="24536"/>
                </a:lnTo>
                <a:lnTo>
                  <a:pt x="1712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55779" y="603415"/>
            <a:ext cx="202565" cy="167005"/>
          </a:xfrm>
          <a:custGeom>
            <a:avLst/>
            <a:gdLst/>
            <a:ahLst/>
            <a:cxnLst/>
            <a:rect l="l" t="t" r="r" b="b"/>
            <a:pathLst>
              <a:path w="202564" h="167004">
                <a:moveTo>
                  <a:pt x="60934" y="0"/>
                </a:moveTo>
                <a:lnTo>
                  <a:pt x="7835" y="70688"/>
                </a:lnTo>
                <a:lnTo>
                  <a:pt x="4127" y="74028"/>
                </a:lnTo>
                <a:lnTo>
                  <a:pt x="0" y="76606"/>
                </a:lnTo>
                <a:lnTo>
                  <a:pt x="24373" y="105230"/>
                </a:lnTo>
                <a:lnTo>
                  <a:pt x="52573" y="130043"/>
                </a:lnTo>
                <a:lnTo>
                  <a:pt x="84165" y="150581"/>
                </a:lnTo>
                <a:lnTo>
                  <a:pt x="118719" y="166382"/>
                </a:lnTo>
                <a:lnTo>
                  <a:pt x="202399" y="107442"/>
                </a:lnTo>
                <a:lnTo>
                  <a:pt x="164591" y="82308"/>
                </a:lnTo>
                <a:lnTo>
                  <a:pt x="609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75882" y="395719"/>
            <a:ext cx="116205" cy="81915"/>
          </a:xfrm>
          <a:custGeom>
            <a:avLst/>
            <a:gdLst/>
            <a:ahLst/>
            <a:cxnLst/>
            <a:rect l="l" t="t" r="r" b="b"/>
            <a:pathLst>
              <a:path w="116204" h="81915">
                <a:moveTo>
                  <a:pt x="115582" y="0"/>
                </a:moveTo>
                <a:lnTo>
                  <a:pt x="18491" y="21437"/>
                </a:lnTo>
                <a:lnTo>
                  <a:pt x="0" y="64274"/>
                </a:lnTo>
                <a:lnTo>
                  <a:pt x="80619" y="80035"/>
                </a:lnTo>
                <a:lnTo>
                  <a:pt x="82791" y="80721"/>
                </a:lnTo>
                <a:lnTo>
                  <a:pt x="84912" y="81521"/>
                </a:lnTo>
                <a:lnTo>
                  <a:pt x="11558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61087" y="498411"/>
            <a:ext cx="154305" cy="187960"/>
          </a:xfrm>
          <a:custGeom>
            <a:avLst/>
            <a:gdLst/>
            <a:ahLst/>
            <a:cxnLst/>
            <a:rect l="l" t="t" r="r" b="b"/>
            <a:pathLst>
              <a:path w="154304" h="187959">
                <a:moveTo>
                  <a:pt x="0" y="0"/>
                </a:moveTo>
                <a:lnTo>
                  <a:pt x="24218" y="148983"/>
                </a:lnTo>
                <a:lnTo>
                  <a:pt x="32664" y="187413"/>
                </a:lnTo>
                <a:lnTo>
                  <a:pt x="112407" y="181101"/>
                </a:lnTo>
                <a:lnTo>
                  <a:pt x="154152" y="76987"/>
                </a:lnTo>
                <a:lnTo>
                  <a:pt x="85470" y="16687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06236" y="547712"/>
            <a:ext cx="78105" cy="98425"/>
          </a:xfrm>
          <a:custGeom>
            <a:avLst/>
            <a:gdLst/>
            <a:ahLst/>
            <a:cxnLst/>
            <a:rect l="l" t="t" r="r" b="b"/>
            <a:pathLst>
              <a:path w="78104" h="98425">
                <a:moveTo>
                  <a:pt x="0" y="0"/>
                </a:moveTo>
                <a:lnTo>
                  <a:pt x="3447" y="25937"/>
                </a:lnTo>
                <a:lnTo>
                  <a:pt x="9375" y="50993"/>
                </a:lnTo>
                <a:lnTo>
                  <a:pt x="17652" y="75045"/>
                </a:lnTo>
                <a:lnTo>
                  <a:pt x="28143" y="97967"/>
                </a:lnTo>
                <a:lnTo>
                  <a:pt x="77660" y="32042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77813" y="274637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29" h="107950">
                <a:moveTo>
                  <a:pt x="50482" y="0"/>
                </a:moveTo>
                <a:lnTo>
                  <a:pt x="0" y="87922"/>
                </a:lnTo>
                <a:lnTo>
                  <a:pt x="5802" y="91757"/>
                </a:lnTo>
                <a:lnTo>
                  <a:pt x="10742" y="96410"/>
                </a:lnTo>
                <a:lnTo>
                  <a:pt x="14775" y="101747"/>
                </a:lnTo>
                <a:lnTo>
                  <a:pt x="17856" y="107632"/>
                </a:lnTo>
                <a:lnTo>
                  <a:pt x="127838" y="83350"/>
                </a:lnTo>
                <a:lnTo>
                  <a:pt x="163576" y="62636"/>
                </a:lnTo>
                <a:lnTo>
                  <a:pt x="138736" y="41887"/>
                </a:lnTo>
                <a:lnTo>
                  <a:pt x="111420" y="24336"/>
                </a:lnTo>
                <a:lnTo>
                  <a:pt x="81908" y="10276"/>
                </a:lnTo>
                <a:lnTo>
                  <a:pt x="5048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44234" y="532142"/>
            <a:ext cx="101600" cy="121920"/>
          </a:xfrm>
          <a:custGeom>
            <a:avLst/>
            <a:gdLst/>
            <a:ahLst/>
            <a:cxnLst/>
            <a:rect l="l" t="t" r="r" b="b"/>
            <a:pathLst>
              <a:path w="101600" h="121920">
                <a:moveTo>
                  <a:pt x="81407" y="0"/>
                </a:moveTo>
                <a:lnTo>
                  <a:pt x="0" y="41427"/>
                </a:lnTo>
                <a:lnTo>
                  <a:pt x="101206" y="121780"/>
                </a:lnTo>
                <a:lnTo>
                  <a:pt x="8140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56477" y="343357"/>
            <a:ext cx="102235" cy="179070"/>
          </a:xfrm>
          <a:custGeom>
            <a:avLst/>
            <a:gdLst/>
            <a:ahLst/>
            <a:cxnLst/>
            <a:rect l="l" t="t" r="r" b="b"/>
            <a:pathLst>
              <a:path w="102235" h="179070">
                <a:moveTo>
                  <a:pt x="0" y="0"/>
                </a:moveTo>
                <a:lnTo>
                  <a:pt x="0" y="178523"/>
                </a:lnTo>
                <a:lnTo>
                  <a:pt x="62344" y="146799"/>
                </a:lnTo>
                <a:lnTo>
                  <a:pt x="102069" y="5482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06998" y="318046"/>
            <a:ext cx="102870" cy="221615"/>
          </a:xfrm>
          <a:custGeom>
            <a:avLst/>
            <a:gdLst/>
            <a:ahLst/>
            <a:cxnLst/>
            <a:rect l="l" t="t" r="r" b="b"/>
            <a:pathLst>
              <a:path w="102870" h="221615">
                <a:moveTo>
                  <a:pt x="102349" y="0"/>
                </a:moveTo>
                <a:lnTo>
                  <a:pt x="63957" y="35321"/>
                </a:lnTo>
                <a:lnTo>
                  <a:pt x="33305" y="77711"/>
                </a:lnTo>
                <a:lnTo>
                  <a:pt x="11587" y="125958"/>
                </a:lnTo>
                <a:lnTo>
                  <a:pt x="0" y="178854"/>
                </a:lnTo>
                <a:lnTo>
                  <a:pt x="102349" y="221056"/>
                </a:lnTo>
                <a:lnTo>
                  <a:pt x="102349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59029" y="401688"/>
            <a:ext cx="45720" cy="249554"/>
          </a:xfrm>
          <a:custGeom>
            <a:avLst/>
            <a:gdLst/>
            <a:ahLst/>
            <a:cxnLst/>
            <a:rect l="l" t="t" r="r" b="b"/>
            <a:pathLst>
              <a:path w="45720" h="249554">
                <a:moveTo>
                  <a:pt x="22898" y="0"/>
                </a:moveTo>
                <a:lnTo>
                  <a:pt x="13903" y="1750"/>
                </a:lnTo>
                <a:lnTo>
                  <a:pt x="6634" y="6553"/>
                </a:lnTo>
                <a:lnTo>
                  <a:pt x="1772" y="13737"/>
                </a:lnTo>
                <a:lnTo>
                  <a:pt x="0" y="22631"/>
                </a:lnTo>
                <a:lnTo>
                  <a:pt x="0" y="226428"/>
                </a:lnTo>
                <a:lnTo>
                  <a:pt x="1772" y="235316"/>
                </a:lnTo>
                <a:lnTo>
                  <a:pt x="6634" y="242501"/>
                </a:lnTo>
                <a:lnTo>
                  <a:pt x="13903" y="247307"/>
                </a:lnTo>
                <a:lnTo>
                  <a:pt x="22898" y="249059"/>
                </a:lnTo>
                <a:lnTo>
                  <a:pt x="31753" y="247307"/>
                </a:lnTo>
                <a:lnTo>
                  <a:pt x="38914" y="242501"/>
                </a:lnTo>
                <a:lnTo>
                  <a:pt x="43706" y="235316"/>
                </a:lnTo>
                <a:lnTo>
                  <a:pt x="45453" y="226428"/>
                </a:lnTo>
                <a:lnTo>
                  <a:pt x="45453" y="22631"/>
                </a:lnTo>
                <a:lnTo>
                  <a:pt x="43706" y="13737"/>
                </a:lnTo>
                <a:lnTo>
                  <a:pt x="38914" y="6553"/>
                </a:lnTo>
                <a:lnTo>
                  <a:pt x="31753" y="1750"/>
                </a:lnTo>
                <a:lnTo>
                  <a:pt x="2289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34797" y="460946"/>
            <a:ext cx="179108" cy="191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44207" y="402031"/>
            <a:ext cx="240588" cy="248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230147" y="403415"/>
            <a:ext cx="204330" cy="2456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525384" y="398094"/>
            <a:ext cx="1295082" cy="252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55972" y="6258477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5" h="432434">
                <a:moveTo>
                  <a:pt x="216026" y="0"/>
                </a:moveTo>
                <a:lnTo>
                  <a:pt x="166495" y="5705"/>
                </a:lnTo>
                <a:lnTo>
                  <a:pt x="121025" y="21956"/>
                </a:lnTo>
                <a:lnTo>
                  <a:pt x="80915" y="47457"/>
                </a:lnTo>
                <a:lnTo>
                  <a:pt x="47460" y="80911"/>
                </a:lnTo>
                <a:lnTo>
                  <a:pt x="21958" y="121021"/>
                </a:lnTo>
                <a:lnTo>
                  <a:pt x="5705" y="166491"/>
                </a:lnTo>
                <a:lnTo>
                  <a:pt x="0" y="216023"/>
                </a:lnTo>
                <a:lnTo>
                  <a:pt x="5705" y="265555"/>
                </a:lnTo>
                <a:lnTo>
                  <a:pt x="21958" y="311025"/>
                </a:lnTo>
                <a:lnTo>
                  <a:pt x="47460" y="351135"/>
                </a:lnTo>
                <a:lnTo>
                  <a:pt x="80915" y="384589"/>
                </a:lnTo>
                <a:lnTo>
                  <a:pt x="121025" y="410090"/>
                </a:lnTo>
                <a:lnTo>
                  <a:pt x="166495" y="426342"/>
                </a:lnTo>
                <a:lnTo>
                  <a:pt x="216026" y="432047"/>
                </a:lnTo>
                <a:lnTo>
                  <a:pt x="265558" y="426342"/>
                </a:lnTo>
                <a:lnTo>
                  <a:pt x="311028" y="410090"/>
                </a:lnTo>
                <a:lnTo>
                  <a:pt x="351138" y="384589"/>
                </a:lnTo>
                <a:lnTo>
                  <a:pt x="384593" y="351135"/>
                </a:lnTo>
                <a:lnTo>
                  <a:pt x="410095" y="311025"/>
                </a:lnTo>
                <a:lnTo>
                  <a:pt x="426348" y="265555"/>
                </a:lnTo>
                <a:lnTo>
                  <a:pt x="432053" y="216023"/>
                </a:lnTo>
                <a:lnTo>
                  <a:pt x="426348" y="166491"/>
                </a:lnTo>
                <a:lnTo>
                  <a:pt x="410095" y="121021"/>
                </a:lnTo>
                <a:lnTo>
                  <a:pt x="384593" y="80911"/>
                </a:lnTo>
                <a:lnTo>
                  <a:pt x="351138" y="47457"/>
                </a:lnTo>
                <a:lnTo>
                  <a:pt x="311028" y="21956"/>
                </a:lnTo>
                <a:lnTo>
                  <a:pt x="265558" y="5705"/>
                </a:lnTo>
                <a:lnTo>
                  <a:pt x="21602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505614" y="6385249"/>
            <a:ext cx="1384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21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98522" y="6165303"/>
            <a:ext cx="138430" cy="80010"/>
          </a:xfrm>
          <a:custGeom>
            <a:avLst/>
            <a:gdLst/>
            <a:ahLst/>
            <a:cxnLst/>
            <a:rect l="l" t="t" r="r" b="b"/>
            <a:pathLst>
              <a:path w="138429" h="80010">
                <a:moveTo>
                  <a:pt x="122872" y="0"/>
                </a:moveTo>
                <a:lnTo>
                  <a:pt x="115227" y="0"/>
                </a:lnTo>
                <a:lnTo>
                  <a:pt x="84648" y="1789"/>
                </a:lnTo>
                <a:lnTo>
                  <a:pt x="55122" y="7016"/>
                </a:lnTo>
                <a:lnTo>
                  <a:pt x="26842" y="15471"/>
                </a:lnTo>
                <a:lnTo>
                  <a:pt x="0" y="26943"/>
                </a:lnTo>
                <a:lnTo>
                  <a:pt x="126" y="27226"/>
                </a:lnTo>
                <a:lnTo>
                  <a:pt x="215" y="27357"/>
                </a:lnTo>
                <a:lnTo>
                  <a:pt x="97866" y="79745"/>
                </a:lnTo>
                <a:lnTo>
                  <a:pt x="137896" y="1009"/>
                </a:lnTo>
                <a:lnTo>
                  <a:pt x="130428" y="364"/>
                </a:lnTo>
                <a:lnTo>
                  <a:pt x="12287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844813" y="6261286"/>
            <a:ext cx="124460" cy="153035"/>
          </a:xfrm>
          <a:custGeom>
            <a:avLst/>
            <a:gdLst/>
            <a:ahLst/>
            <a:cxnLst/>
            <a:rect l="l" t="t" r="r" b="b"/>
            <a:pathLst>
              <a:path w="124459" h="153035">
                <a:moveTo>
                  <a:pt x="70484" y="0"/>
                </a:moveTo>
                <a:lnTo>
                  <a:pt x="68643" y="1709"/>
                </a:lnTo>
                <a:lnTo>
                  <a:pt x="66611" y="3239"/>
                </a:lnTo>
                <a:lnTo>
                  <a:pt x="48158" y="13930"/>
                </a:lnTo>
                <a:lnTo>
                  <a:pt x="0" y="141831"/>
                </a:lnTo>
                <a:lnTo>
                  <a:pt x="12255" y="152579"/>
                </a:lnTo>
                <a:lnTo>
                  <a:pt x="106451" y="117374"/>
                </a:lnTo>
                <a:lnTo>
                  <a:pt x="111975" y="115154"/>
                </a:lnTo>
                <a:lnTo>
                  <a:pt x="117932" y="113784"/>
                </a:lnTo>
                <a:lnTo>
                  <a:pt x="124117" y="113292"/>
                </a:lnTo>
                <a:lnTo>
                  <a:pt x="115844" y="82238"/>
                </a:lnTo>
                <a:lnTo>
                  <a:pt x="103978" y="52839"/>
                </a:lnTo>
                <a:lnTo>
                  <a:pt x="88773" y="25343"/>
                </a:lnTo>
                <a:lnTo>
                  <a:pt x="7048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873058" y="6430612"/>
            <a:ext cx="100965" cy="176530"/>
          </a:xfrm>
          <a:custGeom>
            <a:avLst/>
            <a:gdLst/>
            <a:ahLst/>
            <a:cxnLst/>
            <a:rect l="l" t="t" r="r" b="b"/>
            <a:pathLst>
              <a:path w="100965" h="176529">
                <a:moveTo>
                  <a:pt x="100952" y="0"/>
                </a:moveTo>
                <a:lnTo>
                  <a:pt x="29375" y="26747"/>
                </a:lnTo>
                <a:lnTo>
                  <a:pt x="30403" y="29391"/>
                </a:lnTo>
                <a:lnTo>
                  <a:pt x="30962" y="30947"/>
                </a:lnTo>
                <a:lnTo>
                  <a:pt x="32887" y="38210"/>
                </a:lnTo>
                <a:lnTo>
                  <a:pt x="33512" y="45623"/>
                </a:lnTo>
                <a:lnTo>
                  <a:pt x="32769" y="53057"/>
                </a:lnTo>
                <a:lnTo>
                  <a:pt x="30594" y="60385"/>
                </a:lnTo>
                <a:lnTo>
                  <a:pt x="0" y="136626"/>
                </a:lnTo>
                <a:lnTo>
                  <a:pt x="28740" y="175978"/>
                </a:lnTo>
                <a:lnTo>
                  <a:pt x="57723" y="139669"/>
                </a:lnTo>
                <a:lnTo>
                  <a:pt x="79967" y="98488"/>
                </a:lnTo>
                <a:lnTo>
                  <a:pt x="94621" y="53266"/>
                </a:lnTo>
                <a:lnTo>
                  <a:pt x="100837" y="4831"/>
                </a:lnTo>
                <a:lnTo>
                  <a:pt x="10095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675598" y="6613331"/>
            <a:ext cx="190500" cy="74295"/>
          </a:xfrm>
          <a:custGeom>
            <a:avLst/>
            <a:gdLst/>
            <a:ahLst/>
            <a:cxnLst/>
            <a:rect l="l" t="t" r="r" b="b"/>
            <a:pathLst>
              <a:path w="190500" h="74295">
                <a:moveTo>
                  <a:pt x="172338" y="0"/>
                </a:moveTo>
                <a:lnTo>
                  <a:pt x="166357" y="4380"/>
                </a:lnTo>
                <a:lnTo>
                  <a:pt x="159194" y="7139"/>
                </a:lnTo>
                <a:lnTo>
                  <a:pt x="82321" y="13200"/>
                </a:lnTo>
                <a:lnTo>
                  <a:pt x="0" y="71109"/>
                </a:lnTo>
                <a:lnTo>
                  <a:pt x="9393" y="72326"/>
                </a:lnTo>
                <a:lnTo>
                  <a:pt x="18884" y="73214"/>
                </a:lnTo>
                <a:lnTo>
                  <a:pt x="28471" y="73758"/>
                </a:lnTo>
                <a:lnTo>
                  <a:pt x="38150" y="73943"/>
                </a:lnTo>
                <a:lnTo>
                  <a:pt x="79892" y="70596"/>
                </a:lnTo>
                <a:lnTo>
                  <a:pt x="119511" y="60911"/>
                </a:lnTo>
                <a:lnTo>
                  <a:pt x="156499" y="45421"/>
                </a:lnTo>
                <a:lnTo>
                  <a:pt x="190347" y="24660"/>
                </a:lnTo>
                <a:lnTo>
                  <a:pt x="17233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504173" y="6503945"/>
            <a:ext cx="203835" cy="167640"/>
          </a:xfrm>
          <a:custGeom>
            <a:avLst/>
            <a:gdLst/>
            <a:ahLst/>
            <a:cxnLst/>
            <a:rect l="l" t="t" r="r" b="b"/>
            <a:pathLst>
              <a:path w="203834" h="167640">
                <a:moveTo>
                  <a:pt x="61315" y="0"/>
                </a:moveTo>
                <a:lnTo>
                  <a:pt x="7874" y="71061"/>
                </a:lnTo>
                <a:lnTo>
                  <a:pt x="4152" y="74416"/>
                </a:lnTo>
                <a:lnTo>
                  <a:pt x="0" y="77015"/>
                </a:lnTo>
                <a:lnTo>
                  <a:pt x="24523" y="105784"/>
                </a:lnTo>
                <a:lnTo>
                  <a:pt x="52900" y="130725"/>
                </a:lnTo>
                <a:lnTo>
                  <a:pt x="84694" y="151371"/>
                </a:lnTo>
                <a:lnTo>
                  <a:pt x="119468" y="167256"/>
                </a:lnTo>
                <a:lnTo>
                  <a:pt x="203695" y="108013"/>
                </a:lnTo>
                <a:lnTo>
                  <a:pt x="165646" y="82730"/>
                </a:lnTo>
                <a:lnTo>
                  <a:pt x="6131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725674" y="6295151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116331" y="0"/>
                </a:moveTo>
                <a:lnTo>
                  <a:pt x="18630" y="21559"/>
                </a:lnTo>
                <a:lnTo>
                  <a:pt x="0" y="64625"/>
                </a:lnTo>
                <a:lnTo>
                  <a:pt x="81152" y="80459"/>
                </a:lnTo>
                <a:lnTo>
                  <a:pt x="83337" y="81147"/>
                </a:lnTo>
                <a:lnTo>
                  <a:pt x="85471" y="81956"/>
                </a:lnTo>
                <a:lnTo>
                  <a:pt x="116331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710803" y="6398394"/>
            <a:ext cx="155575" cy="188595"/>
          </a:xfrm>
          <a:custGeom>
            <a:avLst/>
            <a:gdLst/>
            <a:ahLst/>
            <a:cxnLst/>
            <a:rect l="l" t="t" r="r" b="b"/>
            <a:pathLst>
              <a:path w="155575" h="188595">
                <a:moveTo>
                  <a:pt x="0" y="0"/>
                </a:moveTo>
                <a:lnTo>
                  <a:pt x="24371" y="149768"/>
                </a:lnTo>
                <a:lnTo>
                  <a:pt x="32854" y="188386"/>
                </a:lnTo>
                <a:lnTo>
                  <a:pt x="113118" y="182045"/>
                </a:lnTo>
                <a:lnTo>
                  <a:pt x="155143" y="77388"/>
                </a:lnTo>
                <a:lnTo>
                  <a:pt x="86004" y="16776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454301" y="6447964"/>
            <a:ext cx="78740" cy="99060"/>
          </a:xfrm>
          <a:custGeom>
            <a:avLst/>
            <a:gdLst/>
            <a:ahLst/>
            <a:cxnLst/>
            <a:rect l="l" t="t" r="r" b="b"/>
            <a:pathLst>
              <a:path w="78740" h="99059">
                <a:moveTo>
                  <a:pt x="0" y="0"/>
                </a:moveTo>
                <a:lnTo>
                  <a:pt x="3471" y="26065"/>
                </a:lnTo>
                <a:lnTo>
                  <a:pt x="9436" y="51249"/>
                </a:lnTo>
                <a:lnTo>
                  <a:pt x="17762" y="75428"/>
                </a:lnTo>
                <a:lnTo>
                  <a:pt x="28321" y="98474"/>
                </a:lnTo>
                <a:lnTo>
                  <a:pt x="78168" y="3219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727617" y="6173440"/>
            <a:ext cx="165100" cy="108585"/>
          </a:xfrm>
          <a:custGeom>
            <a:avLst/>
            <a:gdLst/>
            <a:ahLst/>
            <a:cxnLst/>
            <a:rect l="l" t="t" r="r" b="b"/>
            <a:pathLst>
              <a:path w="165100" h="108585">
                <a:moveTo>
                  <a:pt x="50825" y="0"/>
                </a:moveTo>
                <a:lnTo>
                  <a:pt x="0" y="88378"/>
                </a:lnTo>
                <a:lnTo>
                  <a:pt x="5846" y="92238"/>
                </a:lnTo>
                <a:lnTo>
                  <a:pt x="10821" y="96919"/>
                </a:lnTo>
                <a:lnTo>
                  <a:pt x="14885" y="102288"/>
                </a:lnTo>
                <a:lnTo>
                  <a:pt x="17995" y="108207"/>
                </a:lnTo>
                <a:lnTo>
                  <a:pt x="128676" y="83789"/>
                </a:lnTo>
                <a:lnTo>
                  <a:pt x="164642" y="62972"/>
                </a:lnTo>
                <a:lnTo>
                  <a:pt x="139643" y="42113"/>
                </a:lnTo>
                <a:lnTo>
                  <a:pt x="112153" y="24467"/>
                </a:lnTo>
                <a:lnTo>
                  <a:pt x="82453" y="10330"/>
                </a:lnTo>
                <a:lnTo>
                  <a:pt x="5082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593188" y="6432291"/>
            <a:ext cx="102235" cy="122555"/>
          </a:xfrm>
          <a:custGeom>
            <a:avLst/>
            <a:gdLst/>
            <a:ahLst/>
            <a:cxnLst/>
            <a:rect l="l" t="t" r="r" b="b"/>
            <a:pathLst>
              <a:path w="102234" h="122554">
                <a:moveTo>
                  <a:pt x="81940" y="0"/>
                </a:moveTo>
                <a:lnTo>
                  <a:pt x="0" y="41652"/>
                </a:lnTo>
                <a:lnTo>
                  <a:pt x="101853" y="122431"/>
                </a:lnTo>
                <a:lnTo>
                  <a:pt x="8194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605507" y="6242517"/>
            <a:ext cx="102870" cy="179705"/>
          </a:xfrm>
          <a:custGeom>
            <a:avLst/>
            <a:gdLst/>
            <a:ahLst/>
            <a:cxnLst/>
            <a:rect l="l" t="t" r="r" b="b"/>
            <a:pathLst>
              <a:path w="102870" h="179704">
                <a:moveTo>
                  <a:pt x="0" y="0"/>
                </a:moveTo>
                <a:lnTo>
                  <a:pt x="0" y="179467"/>
                </a:lnTo>
                <a:lnTo>
                  <a:pt x="62750" y="147576"/>
                </a:lnTo>
                <a:lnTo>
                  <a:pt x="102742" y="55118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455076" y="6217074"/>
            <a:ext cx="103505" cy="222250"/>
          </a:xfrm>
          <a:custGeom>
            <a:avLst/>
            <a:gdLst/>
            <a:ahLst/>
            <a:cxnLst/>
            <a:rect l="l" t="t" r="r" b="b"/>
            <a:pathLst>
              <a:path w="103504" h="222250">
                <a:moveTo>
                  <a:pt x="102997" y="0"/>
                </a:moveTo>
                <a:lnTo>
                  <a:pt x="64366" y="35508"/>
                </a:lnTo>
                <a:lnTo>
                  <a:pt x="33520" y="78124"/>
                </a:lnTo>
                <a:lnTo>
                  <a:pt x="11662" y="126626"/>
                </a:lnTo>
                <a:lnTo>
                  <a:pt x="0" y="179797"/>
                </a:lnTo>
                <a:lnTo>
                  <a:pt x="102997" y="222229"/>
                </a:lnTo>
                <a:lnTo>
                  <a:pt x="10299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02267" y="743826"/>
            <a:ext cx="5410835" cy="543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INTRODUCCIÓN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F0000"/>
              </a:buClr>
              <a:buFont typeface="Arial"/>
              <a:buChar char="•"/>
            </a:pPr>
            <a:endParaRPr sz="1250">
              <a:latin typeface="Times New Roman"/>
              <a:cs typeface="Times New Roman"/>
            </a:endParaRPr>
          </a:p>
          <a:p>
            <a:pPr marL="287020" indent="-274320">
              <a:lnSpc>
                <a:spcPts val="1795"/>
              </a:lnSpc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CONSIDERACIONES </a:t>
            </a:r>
            <a:r>
              <a:rPr dirty="0" sz="1600" spc="-10">
                <a:solidFill>
                  <a:srgbClr val="A6A6A6"/>
                </a:solidFill>
                <a:latin typeface="Arial"/>
                <a:cs typeface="Arial"/>
              </a:rPr>
              <a:t>MÉTODO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CIENCIA</a:t>
            </a:r>
            <a:r>
              <a:rPr dirty="0" sz="1600" spc="-5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ECONÓMICA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El punto de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vista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económico.</a:t>
            </a:r>
            <a:r>
              <a:rPr dirty="0" sz="1400" spc="-1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Metodología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9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Economía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 Intercambio</a:t>
            </a:r>
            <a:endParaRPr sz="1400">
              <a:latin typeface="Arial"/>
              <a:cs typeface="Arial"/>
            </a:endParaRPr>
          </a:p>
          <a:p>
            <a:pPr marL="287020" indent="-274320">
              <a:lnSpc>
                <a:spcPts val="1745"/>
              </a:lnSpc>
              <a:spcBef>
                <a:spcPts val="125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 spc="-15">
                <a:solidFill>
                  <a:srgbClr val="A6A6A6"/>
                </a:solidFill>
                <a:latin typeface="Arial"/>
                <a:cs typeface="Arial"/>
              </a:rPr>
              <a:t>PARADIGMAS </a:t>
            </a:r>
            <a:r>
              <a:rPr dirty="0" sz="1600">
                <a:solidFill>
                  <a:srgbClr val="A6A6A6"/>
                </a:solidFill>
                <a:latin typeface="Arial"/>
                <a:cs typeface="Arial"/>
              </a:rPr>
              <a:t>Y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PENSAMIENTO</a:t>
            </a:r>
            <a:r>
              <a:rPr dirty="0" sz="1600" spc="-6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ECONÓMICO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Evolución del pensamiento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económico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Pensadores de referencia Escuela</a:t>
            </a:r>
            <a:r>
              <a:rPr dirty="0" sz="1400" spc="-9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Austríaca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Bases paradigma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neoclásico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54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Bases paradigma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economía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lógica (escuela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 austríaca)</a:t>
            </a:r>
            <a:endParaRPr sz="1400">
              <a:latin typeface="Arial"/>
              <a:cs typeface="Arial"/>
            </a:endParaRPr>
          </a:p>
          <a:p>
            <a:pPr marL="393700" indent="-342900">
              <a:lnSpc>
                <a:spcPts val="1795"/>
              </a:lnSpc>
              <a:spcBef>
                <a:spcPts val="1150"/>
              </a:spcBef>
              <a:buClr>
                <a:srgbClr val="BF0000"/>
              </a:buClr>
              <a:buSzPct val="84375"/>
              <a:buChar char="•"/>
              <a:tabLst>
                <a:tab pos="393065" algn="l"/>
                <a:tab pos="393700" algn="l"/>
              </a:tabLst>
            </a:pPr>
            <a:r>
              <a:rPr dirty="0" sz="1600" spc="-15">
                <a:solidFill>
                  <a:srgbClr val="A6A6A6"/>
                </a:solidFill>
                <a:latin typeface="Arial"/>
                <a:cs typeface="Arial"/>
              </a:rPr>
              <a:t>PARADIGMA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ECONOMÍA</a:t>
            </a:r>
            <a:r>
              <a:rPr dirty="0" sz="1600" spc="-17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LÓGICA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Escuela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Austríaca.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Pensadores y</a:t>
            </a:r>
            <a:r>
              <a:rPr dirty="0" sz="1400" spc="-8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teorías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El árbol genealógico de la Escuela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Austríaca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de</a:t>
            </a:r>
            <a:r>
              <a:rPr dirty="0" sz="1400" spc="-9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Economía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Un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texto: The Fundaments of Austrian</a:t>
            </a:r>
            <a:r>
              <a:rPr dirty="0" sz="1400" spc="-9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Economics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Indice del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libro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Conceptos del paradigma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 austríaco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Relación entre disciplinas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básicas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54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Planteamientos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 actuales</a:t>
            </a:r>
            <a:endParaRPr sz="1400">
              <a:latin typeface="Arial"/>
              <a:cs typeface="Arial"/>
            </a:endParaRPr>
          </a:p>
          <a:p>
            <a:pPr marL="287020" indent="-274320">
              <a:lnSpc>
                <a:spcPts val="1745"/>
              </a:lnSpc>
              <a:spcBef>
                <a:spcPts val="1250"/>
              </a:spcBef>
              <a:buClr>
                <a:srgbClr val="BF0000"/>
              </a:buClr>
              <a:buSzPct val="84375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dirty="0" sz="1600" spc="-5" b="1">
                <a:solidFill>
                  <a:srgbClr val="E02D27"/>
                </a:solidFill>
                <a:latin typeface="Arial"/>
                <a:cs typeface="Arial"/>
              </a:rPr>
              <a:t>ESCUELA NEOCLÁSICA </a:t>
            </a:r>
            <a:r>
              <a:rPr dirty="0" sz="1600" b="1">
                <a:solidFill>
                  <a:srgbClr val="E02D27"/>
                </a:solidFill>
                <a:latin typeface="Arial"/>
                <a:cs typeface="Arial"/>
              </a:rPr>
              <a:t>VS </a:t>
            </a:r>
            <a:r>
              <a:rPr dirty="0" sz="1600" spc="-5" b="1">
                <a:solidFill>
                  <a:srgbClr val="E02D27"/>
                </a:solidFill>
                <a:latin typeface="Arial"/>
                <a:cs typeface="Arial"/>
              </a:rPr>
              <a:t>ESCUELA</a:t>
            </a:r>
            <a:r>
              <a:rPr dirty="0" sz="1600" spc="-215" b="1">
                <a:solidFill>
                  <a:srgbClr val="E02D27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E02D27"/>
                </a:solidFill>
                <a:latin typeface="Arial"/>
                <a:cs typeface="Arial"/>
              </a:rPr>
              <a:t>AUSTRÍACA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Font typeface="Arial"/>
              <a:buChar char="•"/>
              <a:tabLst>
                <a:tab pos="558165" algn="l"/>
                <a:tab pos="558800" algn="l"/>
              </a:tabLst>
            </a:pPr>
            <a:r>
              <a:rPr dirty="0" sz="1400" spc="-10" b="1">
                <a:latin typeface="Arial"/>
                <a:cs typeface="Arial"/>
              </a:rPr>
              <a:t>Viena </a:t>
            </a:r>
            <a:r>
              <a:rPr dirty="0" sz="1400" b="1">
                <a:latin typeface="Arial"/>
                <a:cs typeface="Arial"/>
              </a:rPr>
              <a:t>vs </a:t>
            </a:r>
            <a:r>
              <a:rPr dirty="0" sz="1400" spc="-5" b="1">
                <a:latin typeface="Arial"/>
                <a:cs typeface="Arial"/>
              </a:rPr>
              <a:t>Chicago: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convergencia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Font typeface="Arial"/>
              <a:buChar char="•"/>
              <a:tabLst>
                <a:tab pos="558165" algn="l"/>
                <a:tab pos="558800" algn="l"/>
              </a:tabLst>
            </a:pPr>
            <a:r>
              <a:rPr dirty="0" sz="1400" spc="-10" b="1">
                <a:latin typeface="Arial"/>
                <a:cs typeface="Arial"/>
              </a:rPr>
              <a:t>Viena </a:t>
            </a:r>
            <a:r>
              <a:rPr dirty="0" sz="1400" b="1">
                <a:latin typeface="Arial"/>
                <a:cs typeface="Arial"/>
              </a:rPr>
              <a:t>vs </a:t>
            </a:r>
            <a:r>
              <a:rPr dirty="0" sz="1400" spc="-5" b="1">
                <a:latin typeface="Arial"/>
                <a:cs typeface="Arial"/>
              </a:rPr>
              <a:t>Chicago: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divergencias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Font typeface="Arial"/>
              <a:buChar char="•"/>
              <a:tabLst>
                <a:tab pos="558165" algn="l"/>
                <a:tab pos="558800" algn="l"/>
              </a:tabLst>
            </a:pPr>
            <a:r>
              <a:rPr dirty="0" sz="1400" b="1">
                <a:latin typeface="Arial"/>
                <a:cs typeface="Arial"/>
              </a:rPr>
              <a:t>Hayek </a:t>
            </a:r>
            <a:r>
              <a:rPr dirty="0" sz="1400" spc="-5" b="1">
                <a:latin typeface="Arial"/>
                <a:cs typeface="Arial"/>
              </a:rPr>
              <a:t>vs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Friedman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Font typeface="Arial"/>
              <a:buChar char="•"/>
              <a:tabLst>
                <a:tab pos="558165" algn="l"/>
                <a:tab pos="558800" algn="l"/>
              </a:tabLst>
            </a:pPr>
            <a:r>
              <a:rPr dirty="0" sz="1400" spc="-5" b="1">
                <a:latin typeface="Arial"/>
                <a:cs typeface="Arial"/>
              </a:rPr>
              <a:t>Tipología </a:t>
            </a:r>
            <a:r>
              <a:rPr dirty="0" sz="1400" b="1">
                <a:latin typeface="Arial"/>
                <a:cs typeface="Arial"/>
              </a:rPr>
              <a:t>sistemas </a:t>
            </a:r>
            <a:r>
              <a:rPr dirty="0" sz="1400" spc="-5" b="1">
                <a:latin typeface="Arial"/>
                <a:cs typeface="Arial"/>
              </a:rPr>
              <a:t>monetarios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540"/>
              </a:lnSpc>
              <a:buClr>
                <a:srgbClr val="9B2D1F"/>
              </a:buClr>
              <a:buSzPct val="85714"/>
              <a:buFont typeface="Arial"/>
              <a:buChar char="•"/>
              <a:tabLst>
                <a:tab pos="558165" algn="l"/>
                <a:tab pos="558800" algn="l"/>
              </a:tabLst>
            </a:pPr>
            <a:r>
              <a:rPr dirty="0" sz="1400" spc="-5" b="1">
                <a:latin typeface="Arial"/>
                <a:cs typeface="Arial"/>
              </a:rPr>
              <a:t>Crisis </a:t>
            </a:r>
            <a:r>
              <a:rPr dirty="0" sz="1400" b="1">
                <a:latin typeface="Arial"/>
                <a:cs typeface="Arial"/>
              </a:rPr>
              <a:t>financiera </a:t>
            </a:r>
            <a:r>
              <a:rPr dirty="0" sz="1400" spc="-5" b="1">
                <a:latin typeface="Arial"/>
                <a:cs typeface="Arial"/>
              </a:rPr>
              <a:t>2007 </a:t>
            </a:r>
            <a:r>
              <a:rPr dirty="0" sz="1400" b="1">
                <a:latin typeface="Arial"/>
                <a:cs typeface="Arial"/>
              </a:rPr>
              <a:t>– 2015</a:t>
            </a:r>
            <a:endParaRPr sz="1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25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>
                <a:solidFill>
                  <a:srgbClr val="A6A6A6"/>
                </a:solidFill>
                <a:latin typeface="Arial"/>
                <a:cs typeface="Arial"/>
              </a:rPr>
              <a:t>UN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POCO </a:t>
            </a:r>
            <a:r>
              <a:rPr dirty="0" sz="1600">
                <a:solidFill>
                  <a:srgbClr val="A6A6A6"/>
                </a:solidFill>
                <a:latin typeface="Arial"/>
                <a:cs typeface="Arial"/>
              </a:rPr>
              <a:t>DE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 HUMOR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2267" y="6341987"/>
            <a:ext cx="17113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BIBLIOGRAFÍA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117792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Í</a:t>
            </a:r>
            <a:r>
              <a:rPr dirty="0"/>
              <a:t>ndice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8314" y="6421315"/>
            <a:ext cx="11303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75"/>
              </a:lnSpc>
            </a:pPr>
            <a:r>
              <a:rPr dirty="0" sz="800">
                <a:latin typeface="Arial"/>
                <a:cs typeface="Arial"/>
              </a:rPr>
              <a:t>22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5940" y="6165303"/>
            <a:ext cx="1152525" cy="692785"/>
          </a:xfrm>
          <a:custGeom>
            <a:avLst/>
            <a:gdLst/>
            <a:ahLst/>
            <a:cxnLst/>
            <a:rect l="l" t="t" r="r" b="b"/>
            <a:pathLst>
              <a:path w="1152525" h="692784">
                <a:moveTo>
                  <a:pt x="0" y="692696"/>
                </a:moveTo>
                <a:lnTo>
                  <a:pt x="1152127" y="692696"/>
                </a:lnTo>
                <a:lnTo>
                  <a:pt x="1152127" y="0"/>
                </a:lnTo>
                <a:lnTo>
                  <a:pt x="0" y="0"/>
                </a:lnTo>
                <a:lnTo>
                  <a:pt x="0" y="692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3283" y="912495"/>
            <a:ext cx="7541259" cy="5529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>
                <a:solidFill>
                  <a:srgbClr val="E02D27"/>
                </a:solidFill>
                <a:latin typeface="Tahoma"/>
                <a:cs typeface="Tahoma"/>
              </a:rPr>
              <a:t>Derechos de propiedad. Intercambio voluntario. Libertades</a:t>
            </a:r>
            <a:r>
              <a:rPr dirty="0" sz="1800" spc="90">
                <a:solidFill>
                  <a:srgbClr val="E02D27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E02D27"/>
                </a:solidFill>
                <a:latin typeface="Tahoma"/>
                <a:cs typeface="Tahoma"/>
              </a:rPr>
              <a:t>individuales.</a:t>
            </a:r>
            <a:endParaRPr sz="1800">
              <a:latin typeface="Tahoma"/>
              <a:cs typeface="Tahoma"/>
            </a:endParaRPr>
          </a:p>
          <a:p>
            <a:pPr lvl="1" marL="558800" indent="-228600">
              <a:lnSpc>
                <a:spcPct val="100000"/>
              </a:lnSpc>
              <a:spcBef>
                <a:spcPts val="1310"/>
              </a:spcBef>
              <a:buClr>
                <a:srgbClr val="9B2D1F"/>
              </a:buClr>
              <a:buSzPct val="84375"/>
              <a:buFont typeface="Arial"/>
              <a:buChar char=""/>
              <a:tabLst>
                <a:tab pos="558800" algn="l"/>
              </a:tabLst>
            </a:pPr>
            <a:r>
              <a:rPr dirty="0" sz="1600" spc="-5">
                <a:latin typeface="Tahoma"/>
                <a:cs typeface="Tahoma"/>
              </a:rPr>
              <a:t>Libertad de acción </a:t>
            </a:r>
            <a:r>
              <a:rPr dirty="0" sz="1600">
                <a:latin typeface="Tahoma"/>
                <a:cs typeface="Tahoma"/>
              </a:rPr>
              <a:t>y</a:t>
            </a:r>
            <a:r>
              <a:rPr dirty="0" sz="1600" spc="15">
                <a:latin typeface="Tahoma"/>
                <a:cs typeface="Tahoma"/>
              </a:rPr>
              <a:t> </a:t>
            </a:r>
            <a:r>
              <a:rPr dirty="0" sz="1600" spc="-5">
                <a:latin typeface="Tahoma"/>
                <a:cs typeface="Tahoma"/>
              </a:rPr>
              <a:t>elección</a:t>
            </a:r>
            <a:endParaRPr sz="1600">
              <a:latin typeface="Tahoma"/>
              <a:cs typeface="Tahoma"/>
            </a:endParaRPr>
          </a:p>
          <a:p>
            <a:pPr lvl="1" marL="558800" indent="-228600">
              <a:lnSpc>
                <a:spcPct val="100000"/>
              </a:lnSpc>
              <a:spcBef>
                <a:spcPts val="1280"/>
              </a:spcBef>
              <a:buClr>
                <a:srgbClr val="9B2D1F"/>
              </a:buClr>
              <a:buSzPct val="84375"/>
              <a:buFont typeface="Arial"/>
              <a:buChar char=""/>
              <a:tabLst>
                <a:tab pos="558800" algn="l"/>
              </a:tabLst>
            </a:pPr>
            <a:r>
              <a:rPr dirty="0" sz="1600" spc="-5">
                <a:latin typeface="Tahoma"/>
                <a:cs typeface="Tahoma"/>
              </a:rPr>
              <a:t>Libertad de comercio.</a:t>
            </a:r>
            <a:r>
              <a:rPr dirty="0" sz="1600" spc="10">
                <a:latin typeface="Tahoma"/>
                <a:cs typeface="Tahoma"/>
              </a:rPr>
              <a:t> </a:t>
            </a:r>
            <a:r>
              <a:rPr dirty="0" sz="1600" spc="-5">
                <a:latin typeface="Tahoma"/>
                <a:cs typeface="Tahoma"/>
              </a:rPr>
              <a:t>Globalización</a:t>
            </a:r>
            <a:endParaRPr sz="1600">
              <a:latin typeface="Tahoma"/>
              <a:cs typeface="Tahoma"/>
            </a:endParaRPr>
          </a:p>
          <a:p>
            <a:pPr marL="287020" indent="-274320">
              <a:lnSpc>
                <a:spcPct val="100000"/>
              </a:lnSpc>
              <a:spcBef>
                <a:spcPts val="1690"/>
              </a:spcBef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>
                <a:solidFill>
                  <a:srgbClr val="E02D27"/>
                </a:solidFill>
                <a:latin typeface="Tahoma"/>
                <a:cs typeface="Tahoma"/>
              </a:rPr>
              <a:t>Oposición al intervencionismo</a:t>
            </a:r>
            <a:r>
              <a:rPr dirty="0" sz="1800" spc="10">
                <a:solidFill>
                  <a:srgbClr val="E02D27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E02D27"/>
                </a:solidFill>
                <a:latin typeface="Tahoma"/>
                <a:cs typeface="Tahoma"/>
              </a:rPr>
              <a:t>económico</a:t>
            </a:r>
            <a:endParaRPr sz="1800">
              <a:latin typeface="Tahoma"/>
              <a:cs typeface="Tahoma"/>
            </a:endParaRPr>
          </a:p>
          <a:p>
            <a:pPr lvl="1" marL="558800" indent="-228600">
              <a:lnSpc>
                <a:spcPct val="100000"/>
              </a:lnSpc>
              <a:spcBef>
                <a:spcPts val="1330"/>
              </a:spcBef>
              <a:buClr>
                <a:srgbClr val="9B2D1F"/>
              </a:buClr>
              <a:buSzPct val="84375"/>
              <a:buFont typeface="Arial"/>
              <a:buChar char=""/>
              <a:tabLst>
                <a:tab pos="558800" algn="l"/>
              </a:tabLst>
            </a:pPr>
            <a:r>
              <a:rPr dirty="0" sz="1600" spc="-5">
                <a:latin typeface="Tahoma"/>
                <a:cs typeface="Tahoma"/>
              </a:rPr>
              <a:t>Control de</a:t>
            </a:r>
            <a:r>
              <a:rPr dirty="0" sz="1600">
                <a:latin typeface="Tahoma"/>
                <a:cs typeface="Tahoma"/>
              </a:rPr>
              <a:t> </a:t>
            </a:r>
            <a:r>
              <a:rPr dirty="0" sz="1600" spc="-5">
                <a:latin typeface="Tahoma"/>
                <a:cs typeface="Tahoma"/>
              </a:rPr>
              <a:t>rentas</a:t>
            </a:r>
            <a:endParaRPr sz="1600">
              <a:latin typeface="Tahoma"/>
              <a:cs typeface="Tahoma"/>
            </a:endParaRPr>
          </a:p>
          <a:p>
            <a:pPr lvl="1" marL="558800" indent="-228600">
              <a:lnSpc>
                <a:spcPct val="100000"/>
              </a:lnSpc>
              <a:spcBef>
                <a:spcPts val="1380"/>
              </a:spcBef>
              <a:buClr>
                <a:srgbClr val="9B2D1F"/>
              </a:buClr>
              <a:buSzPct val="84375"/>
              <a:buFont typeface="Arial"/>
              <a:buChar char=""/>
              <a:tabLst>
                <a:tab pos="558800" algn="l"/>
              </a:tabLst>
            </a:pPr>
            <a:r>
              <a:rPr dirty="0" sz="1600" spc="-5">
                <a:latin typeface="Tahoma"/>
                <a:cs typeface="Tahoma"/>
              </a:rPr>
              <a:t>Gobierno limitado.</a:t>
            </a:r>
            <a:endParaRPr sz="1600">
              <a:latin typeface="Tahoma"/>
              <a:cs typeface="Tahoma"/>
            </a:endParaRPr>
          </a:p>
          <a:p>
            <a:pPr lvl="1" marL="558800" indent="-228600">
              <a:lnSpc>
                <a:spcPct val="100000"/>
              </a:lnSpc>
              <a:spcBef>
                <a:spcPts val="1280"/>
              </a:spcBef>
              <a:buClr>
                <a:srgbClr val="9B2D1F"/>
              </a:buClr>
              <a:buSzPct val="84375"/>
              <a:buFont typeface="Arial"/>
              <a:buChar char=""/>
              <a:tabLst>
                <a:tab pos="558800" algn="l"/>
              </a:tabLst>
            </a:pPr>
            <a:r>
              <a:rPr dirty="0" sz="1600" spc="-5">
                <a:latin typeface="Tahoma"/>
                <a:cs typeface="Tahoma"/>
              </a:rPr>
              <a:t>Privatización. Liberalización. Desregulación.</a:t>
            </a:r>
            <a:r>
              <a:rPr dirty="0" sz="1600" spc="10">
                <a:latin typeface="Tahoma"/>
                <a:cs typeface="Tahoma"/>
              </a:rPr>
              <a:t> </a:t>
            </a:r>
            <a:r>
              <a:rPr dirty="0" sz="1600" spc="-5">
                <a:latin typeface="Tahoma"/>
                <a:cs typeface="Tahoma"/>
              </a:rPr>
              <a:t>Metamercado</a:t>
            </a:r>
            <a:endParaRPr sz="1600">
              <a:latin typeface="Tahoma"/>
              <a:cs typeface="Tahoma"/>
            </a:endParaRPr>
          </a:p>
          <a:p>
            <a:pPr lvl="1" marL="558800" indent="-228600">
              <a:lnSpc>
                <a:spcPct val="100000"/>
              </a:lnSpc>
              <a:spcBef>
                <a:spcPts val="1380"/>
              </a:spcBef>
              <a:buClr>
                <a:srgbClr val="9B2D1F"/>
              </a:buClr>
              <a:buSzPct val="84375"/>
              <a:buFont typeface="Arial"/>
              <a:buChar char=""/>
              <a:tabLst>
                <a:tab pos="558800" algn="l"/>
              </a:tabLst>
            </a:pPr>
            <a:r>
              <a:rPr dirty="0" sz="1600" spc="-5">
                <a:latin typeface="Tahoma"/>
                <a:cs typeface="Tahoma"/>
              </a:rPr>
              <a:t>Contrarios </a:t>
            </a:r>
            <a:r>
              <a:rPr dirty="0" sz="1600">
                <a:latin typeface="Tahoma"/>
                <a:cs typeface="Tahoma"/>
              </a:rPr>
              <a:t>a los </a:t>
            </a:r>
            <a:r>
              <a:rPr dirty="0" sz="1600" spc="-5">
                <a:latin typeface="Tahoma"/>
                <a:cs typeface="Tahoma"/>
              </a:rPr>
              <a:t>privilegios corporativos, subvenciones</a:t>
            </a:r>
            <a:r>
              <a:rPr dirty="0" sz="1600" spc="25">
                <a:latin typeface="Tahoma"/>
                <a:cs typeface="Tahoma"/>
              </a:rPr>
              <a:t> </a:t>
            </a:r>
            <a:r>
              <a:rPr dirty="0" sz="1600" spc="-5">
                <a:latin typeface="Tahoma"/>
                <a:cs typeface="Tahoma"/>
              </a:rPr>
              <a:t>encubiertas</a:t>
            </a:r>
            <a:endParaRPr sz="1600">
              <a:latin typeface="Tahoma"/>
              <a:cs typeface="Tahoma"/>
            </a:endParaRPr>
          </a:p>
          <a:p>
            <a:pPr lvl="1" marL="558800" indent="-228600">
              <a:lnSpc>
                <a:spcPct val="100000"/>
              </a:lnSpc>
              <a:spcBef>
                <a:spcPts val="1280"/>
              </a:spcBef>
              <a:buClr>
                <a:srgbClr val="9B2D1F"/>
              </a:buClr>
              <a:buSzPct val="84375"/>
              <a:buFont typeface="Arial"/>
              <a:buChar char=""/>
              <a:tabLst>
                <a:tab pos="558800" algn="l"/>
              </a:tabLst>
            </a:pPr>
            <a:r>
              <a:rPr dirty="0" sz="1600">
                <a:latin typeface="Tahoma"/>
                <a:cs typeface="Tahoma"/>
              </a:rPr>
              <a:t>Crítica a </a:t>
            </a:r>
            <a:r>
              <a:rPr dirty="0" sz="1600" spc="-5">
                <a:latin typeface="Tahoma"/>
                <a:cs typeface="Tahoma"/>
              </a:rPr>
              <a:t>la economía</a:t>
            </a:r>
            <a:r>
              <a:rPr dirty="0" sz="1600">
                <a:latin typeface="Tahoma"/>
                <a:cs typeface="Tahoma"/>
              </a:rPr>
              <a:t> </a:t>
            </a:r>
            <a:r>
              <a:rPr dirty="0" sz="1600" spc="-5">
                <a:latin typeface="Tahoma"/>
                <a:cs typeface="Tahoma"/>
              </a:rPr>
              <a:t>planificada</a:t>
            </a:r>
            <a:endParaRPr sz="1600">
              <a:latin typeface="Tahoma"/>
              <a:cs typeface="Tahoma"/>
            </a:endParaRPr>
          </a:p>
          <a:p>
            <a:pPr marL="287020" indent="-274320">
              <a:lnSpc>
                <a:spcPct val="100000"/>
              </a:lnSpc>
              <a:spcBef>
                <a:spcPts val="1690"/>
              </a:spcBef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>
                <a:solidFill>
                  <a:srgbClr val="E02D27"/>
                </a:solidFill>
                <a:latin typeface="Tahoma"/>
                <a:cs typeface="Tahoma"/>
              </a:rPr>
              <a:t>Erradicación de la pobreza. Contrarios al</a:t>
            </a:r>
            <a:r>
              <a:rPr dirty="0" sz="1800" spc="25">
                <a:solidFill>
                  <a:srgbClr val="E02D27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E02D27"/>
                </a:solidFill>
                <a:latin typeface="Tahoma"/>
                <a:cs typeface="Tahoma"/>
              </a:rPr>
              <a:t>igualitarismo</a:t>
            </a:r>
            <a:endParaRPr sz="1800">
              <a:latin typeface="Tahoma"/>
              <a:cs typeface="Tahoma"/>
            </a:endParaRPr>
          </a:p>
          <a:p>
            <a:pPr marL="287020" indent="-274320">
              <a:lnSpc>
                <a:spcPct val="100000"/>
              </a:lnSpc>
              <a:spcBef>
                <a:spcPts val="1640"/>
              </a:spcBef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10">
                <a:solidFill>
                  <a:srgbClr val="E02D27"/>
                </a:solidFill>
                <a:latin typeface="Tahoma"/>
                <a:cs typeface="Tahoma"/>
              </a:rPr>
              <a:t>Reducción </a:t>
            </a:r>
            <a:r>
              <a:rPr dirty="0" sz="1800" spc="-5">
                <a:solidFill>
                  <a:srgbClr val="E02D27"/>
                </a:solidFill>
                <a:latin typeface="Tahoma"/>
                <a:cs typeface="Tahoma"/>
              </a:rPr>
              <a:t>dimensión Estado </a:t>
            </a:r>
            <a:r>
              <a:rPr dirty="0" sz="1800">
                <a:solidFill>
                  <a:srgbClr val="E84433"/>
                </a:solidFill>
                <a:latin typeface="Wingdings"/>
                <a:cs typeface="Wingdings"/>
              </a:rPr>
              <a:t></a:t>
            </a:r>
            <a:r>
              <a:rPr dirty="0" sz="1800">
                <a:solidFill>
                  <a:srgbClr val="E84433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E84433"/>
                </a:solidFill>
                <a:latin typeface="Tahoma"/>
                <a:cs typeface="Tahoma"/>
              </a:rPr>
              <a:t>Fiscalidad </a:t>
            </a:r>
            <a:r>
              <a:rPr dirty="0" sz="1800">
                <a:solidFill>
                  <a:srgbClr val="E84433"/>
                </a:solidFill>
                <a:latin typeface="Tahoma"/>
                <a:cs typeface="Tahoma"/>
              </a:rPr>
              <a:t>y </a:t>
            </a:r>
            <a:r>
              <a:rPr dirty="0" sz="1800" spc="-5">
                <a:solidFill>
                  <a:srgbClr val="E02D27"/>
                </a:solidFill>
                <a:latin typeface="Tahoma"/>
                <a:cs typeface="Tahoma"/>
              </a:rPr>
              <a:t>déficit</a:t>
            </a:r>
            <a:r>
              <a:rPr dirty="0" sz="1800" spc="155">
                <a:solidFill>
                  <a:srgbClr val="E02D27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E02D27"/>
                </a:solidFill>
                <a:latin typeface="Tahoma"/>
                <a:cs typeface="Tahoma"/>
              </a:rPr>
              <a:t>publico</a:t>
            </a:r>
            <a:endParaRPr sz="1800">
              <a:latin typeface="Tahoma"/>
              <a:cs typeface="Tahoma"/>
            </a:endParaRPr>
          </a:p>
          <a:p>
            <a:pPr lvl="1" marL="558800" indent="-228600">
              <a:lnSpc>
                <a:spcPct val="100000"/>
              </a:lnSpc>
              <a:spcBef>
                <a:spcPts val="1330"/>
              </a:spcBef>
              <a:buClr>
                <a:srgbClr val="9B2D1F"/>
              </a:buClr>
              <a:buSzPct val="84375"/>
              <a:buFont typeface="Arial"/>
              <a:buChar char=""/>
              <a:tabLst>
                <a:tab pos="558800" algn="l"/>
              </a:tabLst>
            </a:pPr>
            <a:r>
              <a:rPr dirty="0" sz="1600" spc="-5">
                <a:latin typeface="Tahoma"/>
                <a:cs typeface="Tahoma"/>
              </a:rPr>
              <a:t>Alternativas de mercado </a:t>
            </a:r>
            <a:r>
              <a:rPr dirty="0" sz="1600">
                <a:latin typeface="Tahoma"/>
                <a:cs typeface="Tahoma"/>
              </a:rPr>
              <a:t>a los </a:t>
            </a:r>
            <a:r>
              <a:rPr dirty="0" sz="1600" spc="-5">
                <a:latin typeface="Tahoma"/>
                <a:cs typeface="Tahoma"/>
              </a:rPr>
              <a:t>servicios</a:t>
            </a:r>
            <a:r>
              <a:rPr dirty="0" sz="1600" spc="15">
                <a:latin typeface="Tahoma"/>
                <a:cs typeface="Tahoma"/>
              </a:rPr>
              <a:t> </a:t>
            </a:r>
            <a:r>
              <a:rPr dirty="0" sz="1600" spc="-5">
                <a:latin typeface="Tahoma"/>
                <a:cs typeface="Tahoma"/>
              </a:rPr>
              <a:t>públicos</a:t>
            </a:r>
            <a:endParaRPr sz="1600">
              <a:latin typeface="Tahoma"/>
              <a:cs typeface="Tahoma"/>
            </a:endParaRPr>
          </a:p>
          <a:p>
            <a:pPr marL="287020" indent="-274320">
              <a:lnSpc>
                <a:spcPct val="100000"/>
              </a:lnSpc>
              <a:spcBef>
                <a:spcPts val="1590"/>
              </a:spcBef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>
                <a:solidFill>
                  <a:srgbClr val="E02D27"/>
                </a:solidFill>
                <a:latin typeface="Tahoma"/>
                <a:cs typeface="Tahoma"/>
              </a:rPr>
              <a:t>Derechos de propiedad </a:t>
            </a:r>
            <a:r>
              <a:rPr dirty="0" sz="1800">
                <a:solidFill>
                  <a:srgbClr val="E84433"/>
                </a:solidFill>
                <a:latin typeface="Wingdings"/>
                <a:cs typeface="Wingdings"/>
              </a:rPr>
              <a:t></a:t>
            </a:r>
            <a:r>
              <a:rPr dirty="0" sz="1800">
                <a:solidFill>
                  <a:srgbClr val="E84433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E84433"/>
                </a:solidFill>
                <a:latin typeface="Tahoma"/>
                <a:cs typeface="Tahoma"/>
              </a:rPr>
              <a:t>M</a:t>
            </a:r>
            <a:r>
              <a:rPr dirty="0" sz="1800" spc="-5">
                <a:solidFill>
                  <a:srgbClr val="E02D27"/>
                </a:solidFill>
                <a:latin typeface="Tahoma"/>
                <a:cs typeface="Tahoma"/>
              </a:rPr>
              <a:t>edio ambiente </a:t>
            </a:r>
            <a:r>
              <a:rPr dirty="0" sz="1800">
                <a:solidFill>
                  <a:srgbClr val="E02D27"/>
                </a:solidFill>
                <a:latin typeface="Tahoma"/>
                <a:cs typeface="Tahoma"/>
              </a:rPr>
              <a:t>y </a:t>
            </a:r>
            <a:r>
              <a:rPr dirty="0" sz="1800" spc="-5">
                <a:solidFill>
                  <a:srgbClr val="E02D27"/>
                </a:solidFill>
                <a:latin typeface="Tahoma"/>
                <a:cs typeface="Tahoma"/>
              </a:rPr>
              <a:t>recursos</a:t>
            </a:r>
            <a:r>
              <a:rPr dirty="0" sz="1800" spc="150">
                <a:solidFill>
                  <a:srgbClr val="E02D27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E02D27"/>
                </a:solidFill>
                <a:latin typeface="Tahoma"/>
                <a:cs typeface="Tahoma"/>
              </a:rPr>
              <a:t>naturales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691324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VIENA </a:t>
            </a:r>
            <a:r>
              <a:rPr dirty="0"/>
              <a:t>vs. </a:t>
            </a:r>
            <a:r>
              <a:rPr dirty="0" spc="-5"/>
              <a:t>CHICAGO:</a:t>
            </a:r>
            <a:r>
              <a:rPr dirty="0" spc="-250"/>
              <a:t> </a:t>
            </a:r>
            <a:r>
              <a:rPr dirty="0"/>
              <a:t>convergencia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5614" y="6385249"/>
            <a:ext cx="1384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23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3283" y="972318"/>
            <a:ext cx="8035290" cy="513842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245"/>
              </a:spcBef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 b="1">
                <a:solidFill>
                  <a:srgbClr val="E02D27"/>
                </a:solidFill>
                <a:latin typeface="Tahoma"/>
                <a:cs typeface="Tahoma"/>
              </a:rPr>
              <a:t>Metodología</a:t>
            </a:r>
            <a:endParaRPr sz="1800">
              <a:latin typeface="Tahoma"/>
              <a:cs typeface="Tahoma"/>
            </a:endParaRPr>
          </a:p>
          <a:p>
            <a:pPr lvl="1" marL="558800" indent="-228600">
              <a:lnSpc>
                <a:spcPct val="100000"/>
              </a:lnSpc>
              <a:spcBef>
                <a:spcPts val="130"/>
              </a:spcBef>
              <a:buClr>
                <a:srgbClr val="9B2D1F"/>
              </a:buClr>
              <a:buSzPct val="84375"/>
              <a:buFont typeface="Arial"/>
              <a:buChar char=""/>
              <a:tabLst>
                <a:tab pos="558800" algn="l"/>
              </a:tabLst>
            </a:pPr>
            <a:r>
              <a:rPr dirty="0" sz="1600" spc="-5">
                <a:latin typeface="Tahoma"/>
                <a:cs typeface="Tahoma"/>
              </a:rPr>
              <a:t>Economía positiva.</a:t>
            </a:r>
            <a:r>
              <a:rPr dirty="0" sz="1600">
                <a:latin typeface="Tahoma"/>
                <a:cs typeface="Tahoma"/>
              </a:rPr>
              <a:t> </a:t>
            </a:r>
            <a:r>
              <a:rPr dirty="0" sz="1600" spc="-5">
                <a:latin typeface="Tahoma"/>
                <a:cs typeface="Tahoma"/>
              </a:rPr>
              <a:t>Empirismo</a:t>
            </a:r>
            <a:endParaRPr sz="1600">
              <a:latin typeface="Tahoma"/>
              <a:cs typeface="Tahoma"/>
            </a:endParaRPr>
          </a:p>
          <a:p>
            <a:pPr lvl="1" marL="558800" indent="-228600">
              <a:lnSpc>
                <a:spcPct val="100000"/>
              </a:lnSpc>
              <a:spcBef>
                <a:spcPts val="180"/>
              </a:spcBef>
              <a:buClr>
                <a:srgbClr val="9B2D1F"/>
              </a:buClr>
              <a:buSzPct val="84375"/>
              <a:buFont typeface="Arial"/>
              <a:buChar char=""/>
              <a:tabLst>
                <a:tab pos="558800" algn="l"/>
              </a:tabLst>
            </a:pPr>
            <a:r>
              <a:rPr dirty="0" sz="1600" spc="-10">
                <a:latin typeface="Tahoma"/>
                <a:cs typeface="Tahoma"/>
              </a:rPr>
              <a:t>Praxeología. </a:t>
            </a:r>
            <a:r>
              <a:rPr dirty="0" sz="1600">
                <a:latin typeface="Tahoma"/>
                <a:cs typeface="Tahoma"/>
              </a:rPr>
              <a:t>Critica </a:t>
            </a:r>
            <a:r>
              <a:rPr dirty="0" sz="1600" spc="-5">
                <a:latin typeface="Tahoma"/>
                <a:cs typeface="Tahoma"/>
              </a:rPr>
              <a:t>al cientismo. </a:t>
            </a:r>
            <a:r>
              <a:rPr dirty="0" sz="1600" spc="-30">
                <a:latin typeface="Tahoma"/>
                <a:cs typeface="Tahoma"/>
              </a:rPr>
              <a:t>Teoría </a:t>
            </a:r>
            <a:r>
              <a:rPr dirty="0" sz="1600">
                <a:latin typeface="Tahoma"/>
                <a:cs typeface="Tahoma"/>
              </a:rPr>
              <a:t>e</a:t>
            </a:r>
            <a:r>
              <a:rPr dirty="0" sz="1600" spc="50">
                <a:latin typeface="Tahoma"/>
                <a:cs typeface="Tahoma"/>
              </a:rPr>
              <a:t> </a:t>
            </a:r>
            <a:r>
              <a:rPr dirty="0" sz="1600">
                <a:latin typeface="Tahoma"/>
                <a:cs typeface="Tahoma"/>
              </a:rPr>
              <a:t>historia</a:t>
            </a:r>
            <a:endParaRPr sz="1600">
              <a:latin typeface="Tahoma"/>
              <a:cs typeface="Tahoma"/>
            </a:endParaRPr>
          </a:p>
          <a:p>
            <a:pPr marL="287020" indent="-274320">
              <a:lnSpc>
                <a:spcPct val="100000"/>
              </a:lnSpc>
              <a:spcBef>
                <a:spcPts val="370"/>
              </a:spcBef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 b="1">
                <a:solidFill>
                  <a:srgbClr val="E02D27"/>
                </a:solidFill>
                <a:latin typeface="Tahoma"/>
                <a:cs typeface="Tahoma"/>
              </a:rPr>
              <a:t>Concepción del</a:t>
            </a:r>
            <a:r>
              <a:rPr dirty="0" sz="1800" b="1">
                <a:solidFill>
                  <a:srgbClr val="E02D27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E02D27"/>
                </a:solidFill>
                <a:latin typeface="Tahoma"/>
                <a:cs typeface="Tahoma"/>
              </a:rPr>
              <a:t>mercado</a:t>
            </a:r>
            <a:endParaRPr sz="1800">
              <a:latin typeface="Tahoma"/>
              <a:cs typeface="Tahoma"/>
            </a:endParaRPr>
          </a:p>
          <a:p>
            <a:pPr lvl="1" marL="558800" indent="-228600">
              <a:lnSpc>
                <a:spcPct val="100000"/>
              </a:lnSpc>
              <a:spcBef>
                <a:spcPts val="150"/>
              </a:spcBef>
              <a:buClr>
                <a:srgbClr val="9B2D1F"/>
              </a:buClr>
              <a:buSzPct val="84375"/>
              <a:buFont typeface="Arial"/>
              <a:buChar char=""/>
              <a:tabLst>
                <a:tab pos="558800" algn="l"/>
              </a:tabLst>
            </a:pPr>
            <a:r>
              <a:rPr dirty="0" sz="1600" spc="-5">
                <a:latin typeface="Tahoma"/>
                <a:cs typeface="Tahoma"/>
              </a:rPr>
              <a:t>Equilibrio. Concepción </a:t>
            </a:r>
            <a:r>
              <a:rPr dirty="0" sz="1600">
                <a:latin typeface="Tahoma"/>
                <a:cs typeface="Tahoma"/>
              </a:rPr>
              <a:t>neoclásica. </a:t>
            </a:r>
            <a:r>
              <a:rPr dirty="0" sz="1600" spc="-5">
                <a:latin typeface="Tahoma"/>
                <a:cs typeface="Tahoma"/>
              </a:rPr>
              <a:t>Competencia perfecta.</a:t>
            </a:r>
            <a:r>
              <a:rPr dirty="0" sz="1600" spc="30">
                <a:latin typeface="Tahoma"/>
                <a:cs typeface="Tahoma"/>
              </a:rPr>
              <a:t> </a:t>
            </a:r>
            <a:r>
              <a:rPr dirty="0" sz="1600" spc="-5">
                <a:latin typeface="Tahoma"/>
                <a:cs typeface="Tahoma"/>
              </a:rPr>
              <a:t>Externalidades</a:t>
            </a:r>
            <a:endParaRPr sz="1600">
              <a:latin typeface="Tahoma"/>
              <a:cs typeface="Tahoma"/>
            </a:endParaRPr>
          </a:p>
          <a:p>
            <a:pPr lvl="1" marL="558800" marR="7620" indent="-228600">
              <a:lnSpc>
                <a:spcPts val="1730"/>
              </a:lnSpc>
              <a:spcBef>
                <a:spcPts val="395"/>
              </a:spcBef>
              <a:buClr>
                <a:srgbClr val="9B2D1F"/>
              </a:buClr>
              <a:buSzPct val="84375"/>
              <a:buFont typeface="Arial"/>
              <a:buChar char=""/>
              <a:tabLst>
                <a:tab pos="558800" algn="l"/>
              </a:tabLst>
            </a:pPr>
            <a:r>
              <a:rPr dirty="0" sz="1600" spc="-5">
                <a:latin typeface="Tahoma"/>
                <a:cs typeface="Tahoma"/>
              </a:rPr>
              <a:t>Proceso de mercado competitivo, función empresarial </a:t>
            </a:r>
            <a:r>
              <a:rPr dirty="0" sz="1600">
                <a:latin typeface="Tahoma"/>
                <a:cs typeface="Tahoma"/>
              </a:rPr>
              <a:t>y </a:t>
            </a:r>
            <a:r>
              <a:rPr dirty="0" sz="1600" spc="-5">
                <a:latin typeface="Tahoma"/>
                <a:cs typeface="Tahoma"/>
              </a:rPr>
              <a:t>conocimiento disperso </a:t>
            </a:r>
            <a:r>
              <a:rPr dirty="0" sz="1600">
                <a:latin typeface="Tahoma"/>
                <a:cs typeface="Tahoma"/>
              </a:rPr>
              <a:t>y </a:t>
            </a:r>
            <a:r>
              <a:rPr dirty="0" sz="1600" spc="-5">
                <a:latin typeface="Tahoma"/>
                <a:cs typeface="Tahoma"/>
              </a:rPr>
              <a:t>no  disponible.</a:t>
            </a:r>
            <a:endParaRPr sz="1600">
              <a:latin typeface="Tahoma"/>
              <a:cs typeface="Tahom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 b="1">
                <a:solidFill>
                  <a:srgbClr val="E02D27"/>
                </a:solidFill>
                <a:latin typeface="Tahoma"/>
                <a:cs typeface="Tahoma"/>
              </a:rPr>
              <a:t>Dinero</a:t>
            </a:r>
            <a:endParaRPr sz="1800">
              <a:latin typeface="Tahoma"/>
              <a:cs typeface="Tahoma"/>
            </a:endParaRPr>
          </a:p>
          <a:p>
            <a:pPr lvl="1" marL="558800" indent="-228600">
              <a:lnSpc>
                <a:spcPct val="100000"/>
              </a:lnSpc>
              <a:spcBef>
                <a:spcPts val="250"/>
              </a:spcBef>
              <a:buClr>
                <a:srgbClr val="9B2D1F"/>
              </a:buClr>
              <a:buSzPct val="84375"/>
              <a:buFont typeface="Arial"/>
              <a:buChar char=""/>
              <a:tabLst>
                <a:tab pos="558800" algn="l"/>
              </a:tabLst>
            </a:pPr>
            <a:r>
              <a:rPr dirty="0" sz="1600" spc="-30">
                <a:latin typeface="Tahoma"/>
                <a:cs typeface="Tahoma"/>
              </a:rPr>
              <a:t>Teoría </a:t>
            </a:r>
            <a:r>
              <a:rPr dirty="0" sz="1600" spc="-5">
                <a:latin typeface="Tahoma"/>
                <a:cs typeface="Tahoma"/>
              </a:rPr>
              <a:t>cuantitativa. Dinero fiat. </a:t>
            </a:r>
            <a:r>
              <a:rPr dirty="0" sz="1600" spc="-10">
                <a:latin typeface="Tahoma"/>
                <a:cs typeface="Tahoma"/>
              </a:rPr>
              <a:t>Reserva</a:t>
            </a:r>
            <a:r>
              <a:rPr dirty="0" sz="1600" spc="40">
                <a:latin typeface="Tahoma"/>
                <a:cs typeface="Tahoma"/>
              </a:rPr>
              <a:t> </a:t>
            </a:r>
            <a:r>
              <a:rPr dirty="0" sz="1600" spc="-5">
                <a:latin typeface="Tahoma"/>
                <a:cs typeface="Tahoma"/>
              </a:rPr>
              <a:t>fraccionada</a:t>
            </a:r>
            <a:endParaRPr sz="1600">
              <a:latin typeface="Tahoma"/>
              <a:cs typeface="Tahoma"/>
            </a:endParaRPr>
          </a:p>
          <a:p>
            <a:pPr lvl="1" marL="558800" marR="309880" indent="-228600">
              <a:lnSpc>
                <a:spcPts val="1730"/>
              </a:lnSpc>
              <a:spcBef>
                <a:spcPts val="395"/>
              </a:spcBef>
              <a:buClr>
                <a:srgbClr val="9B2D1F"/>
              </a:buClr>
              <a:buSzPct val="84375"/>
              <a:buFont typeface="Arial"/>
              <a:buChar char=""/>
              <a:tabLst>
                <a:tab pos="558800" algn="l"/>
              </a:tabLst>
            </a:pPr>
            <a:r>
              <a:rPr dirty="0" sz="1600" spc="-30">
                <a:latin typeface="Tahoma"/>
                <a:cs typeface="Tahoma"/>
              </a:rPr>
              <a:t>Teoría </a:t>
            </a:r>
            <a:r>
              <a:rPr dirty="0" sz="1600" spc="-5">
                <a:latin typeface="Tahoma"/>
                <a:cs typeface="Tahoma"/>
              </a:rPr>
              <a:t>microeconómica del dinero </a:t>
            </a:r>
            <a:r>
              <a:rPr dirty="0" sz="1600">
                <a:latin typeface="Tahoma"/>
                <a:cs typeface="Tahoma"/>
              </a:rPr>
              <a:t>y </a:t>
            </a:r>
            <a:r>
              <a:rPr dirty="0" sz="1600" spc="-5">
                <a:latin typeface="Tahoma"/>
                <a:cs typeface="Tahoma"/>
              </a:rPr>
              <a:t>crédito. Proceso de creación dinero sujeto </a:t>
            </a:r>
            <a:r>
              <a:rPr dirty="0" sz="1600">
                <a:latin typeface="Tahoma"/>
                <a:cs typeface="Tahoma"/>
              </a:rPr>
              <a:t>a  </a:t>
            </a:r>
            <a:r>
              <a:rPr dirty="0" sz="1600" spc="-5">
                <a:latin typeface="Tahoma"/>
                <a:cs typeface="Tahoma"/>
              </a:rPr>
              <a:t>dinámica de mercado. </a:t>
            </a:r>
            <a:r>
              <a:rPr dirty="0" sz="1600">
                <a:latin typeface="Tahoma"/>
                <a:cs typeface="Tahoma"/>
              </a:rPr>
              <a:t>Crítica </a:t>
            </a:r>
            <a:r>
              <a:rPr dirty="0" sz="1600" spc="-10">
                <a:latin typeface="Tahoma"/>
                <a:cs typeface="Tahoma"/>
              </a:rPr>
              <a:t>reserva</a:t>
            </a:r>
            <a:r>
              <a:rPr dirty="0" sz="1600" spc="10">
                <a:latin typeface="Tahoma"/>
                <a:cs typeface="Tahoma"/>
              </a:rPr>
              <a:t> </a:t>
            </a:r>
            <a:r>
              <a:rPr dirty="0" sz="1600" spc="-5">
                <a:latin typeface="Tahoma"/>
                <a:cs typeface="Tahoma"/>
              </a:rPr>
              <a:t>fraccionada.</a:t>
            </a:r>
            <a:endParaRPr sz="1600">
              <a:latin typeface="Tahoma"/>
              <a:cs typeface="Tahom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 b="1">
                <a:solidFill>
                  <a:srgbClr val="E02D27"/>
                </a:solidFill>
                <a:latin typeface="Tahoma"/>
                <a:cs typeface="Tahoma"/>
              </a:rPr>
              <a:t>Ciclo económico</a:t>
            </a:r>
            <a:endParaRPr sz="1800">
              <a:latin typeface="Tahoma"/>
              <a:cs typeface="Tahoma"/>
            </a:endParaRPr>
          </a:p>
          <a:p>
            <a:pPr lvl="1" marL="558800" indent="-228600">
              <a:lnSpc>
                <a:spcPct val="100000"/>
              </a:lnSpc>
              <a:spcBef>
                <a:spcPts val="150"/>
              </a:spcBef>
              <a:buClr>
                <a:srgbClr val="9B2D1F"/>
              </a:buClr>
              <a:buSzPct val="84375"/>
              <a:buFont typeface="Arial"/>
              <a:buChar char=""/>
              <a:tabLst>
                <a:tab pos="558800" algn="l"/>
              </a:tabLst>
            </a:pPr>
            <a:r>
              <a:rPr dirty="0" sz="1600" spc="-5">
                <a:latin typeface="Tahoma"/>
                <a:cs typeface="Tahoma"/>
              </a:rPr>
              <a:t>Expansión oferta monetaria según</a:t>
            </a:r>
            <a:r>
              <a:rPr dirty="0" sz="1600" spc="15">
                <a:latin typeface="Tahoma"/>
                <a:cs typeface="Tahoma"/>
              </a:rPr>
              <a:t> </a:t>
            </a:r>
            <a:r>
              <a:rPr dirty="0" sz="1600" spc="-5">
                <a:latin typeface="Tahoma"/>
                <a:cs typeface="Tahoma"/>
              </a:rPr>
              <a:t>PIB.</a:t>
            </a:r>
            <a:endParaRPr sz="1600">
              <a:latin typeface="Tahoma"/>
              <a:cs typeface="Tahoma"/>
            </a:endParaRPr>
          </a:p>
          <a:p>
            <a:pPr lvl="1" marL="558800" marR="821055" indent="-228600">
              <a:lnSpc>
                <a:spcPts val="1730"/>
              </a:lnSpc>
              <a:spcBef>
                <a:spcPts val="395"/>
              </a:spcBef>
              <a:buClr>
                <a:srgbClr val="9B2D1F"/>
              </a:buClr>
              <a:buSzPct val="84375"/>
              <a:buFont typeface="Arial"/>
              <a:buChar char=""/>
              <a:tabLst>
                <a:tab pos="558800" algn="l"/>
              </a:tabLst>
            </a:pPr>
            <a:r>
              <a:rPr dirty="0" sz="1600" spc="-5">
                <a:latin typeface="Tahoma"/>
                <a:cs typeface="Tahoma"/>
              </a:rPr>
              <a:t>Impacto de la expansión monetaria </a:t>
            </a:r>
            <a:r>
              <a:rPr dirty="0" sz="1600">
                <a:latin typeface="Tahoma"/>
                <a:cs typeface="Tahoma"/>
              </a:rPr>
              <a:t>en </a:t>
            </a:r>
            <a:r>
              <a:rPr dirty="0" sz="1600" spc="-5">
                <a:latin typeface="Tahoma"/>
                <a:cs typeface="Tahoma"/>
              </a:rPr>
              <a:t>interés originario, precios </a:t>
            </a:r>
            <a:r>
              <a:rPr dirty="0" sz="1600" spc="-15">
                <a:latin typeface="Tahoma"/>
                <a:cs typeface="Tahoma"/>
              </a:rPr>
              <a:t>relativos,  </a:t>
            </a:r>
            <a:r>
              <a:rPr dirty="0" sz="1600" spc="-5">
                <a:latin typeface="Tahoma"/>
                <a:cs typeface="Tahoma"/>
              </a:rPr>
              <a:t>estructura de capital</a:t>
            </a:r>
            <a:endParaRPr sz="1600">
              <a:latin typeface="Tahoma"/>
              <a:cs typeface="Tahom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BF0000"/>
              </a:buClr>
              <a:buSzPct val="83333"/>
              <a:buFont typeface="Arial"/>
              <a:buChar char=""/>
              <a:tabLst>
                <a:tab pos="286385" algn="l"/>
                <a:tab pos="287020" algn="l"/>
              </a:tabLst>
            </a:pPr>
            <a:r>
              <a:rPr dirty="0" sz="1800" spc="-5" b="1">
                <a:solidFill>
                  <a:srgbClr val="E02D27"/>
                </a:solidFill>
                <a:latin typeface="Tahoma"/>
                <a:cs typeface="Tahoma"/>
              </a:rPr>
              <a:t>Papel del Estado en </a:t>
            </a:r>
            <a:r>
              <a:rPr dirty="0" sz="1800" b="1">
                <a:solidFill>
                  <a:srgbClr val="E02D27"/>
                </a:solidFill>
                <a:latin typeface="Tahoma"/>
                <a:cs typeface="Tahoma"/>
              </a:rPr>
              <a:t>la</a:t>
            </a:r>
            <a:r>
              <a:rPr dirty="0" sz="1800" spc="15" b="1">
                <a:solidFill>
                  <a:srgbClr val="E02D27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E02D27"/>
                </a:solidFill>
                <a:latin typeface="Tahoma"/>
                <a:cs typeface="Tahoma"/>
              </a:rPr>
              <a:t>economía</a:t>
            </a:r>
            <a:endParaRPr sz="1800">
              <a:latin typeface="Tahoma"/>
              <a:cs typeface="Tahoma"/>
            </a:endParaRPr>
          </a:p>
          <a:p>
            <a:pPr lvl="1" marL="558800" marR="581025" indent="-228600">
              <a:lnSpc>
                <a:spcPts val="1730"/>
              </a:lnSpc>
              <a:spcBef>
                <a:spcPts val="465"/>
              </a:spcBef>
              <a:buClr>
                <a:srgbClr val="9B2D1F"/>
              </a:buClr>
              <a:buSzPct val="84375"/>
              <a:buFont typeface="Arial"/>
              <a:buChar char=""/>
              <a:tabLst>
                <a:tab pos="558800" algn="l"/>
              </a:tabLst>
            </a:pPr>
            <a:r>
              <a:rPr dirty="0" sz="1600" spc="-10">
                <a:latin typeface="Tahoma"/>
                <a:cs typeface="Tahoma"/>
              </a:rPr>
              <a:t>Enfoque </a:t>
            </a:r>
            <a:r>
              <a:rPr dirty="0" sz="1600" spc="-5">
                <a:latin typeface="Tahoma"/>
                <a:cs typeface="Tahoma"/>
              </a:rPr>
              <a:t>basado </a:t>
            </a:r>
            <a:r>
              <a:rPr dirty="0" sz="1600">
                <a:latin typeface="Tahoma"/>
                <a:cs typeface="Tahoma"/>
              </a:rPr>
              <a:t>en </a:t>
            </a:r>
            <a:r>
              <a:rPr dirty="0" sz="1600" spc="-5">
                <a:latin typeface="Tahoma"/>
                <a:cs typeface="Tahoma"/>
              </a:rPr>
              <a:t>competencia perfecta </a:t>
            </a:r>
            <a:r>
              <a:rPr dirty="0" sz="1600">
                <a:latin typeface="Tahoma"/>
                <a:cs typeface="Tahoma"/>
              </a:rPr>
              <a:t>/ </a:t>
            </a:r>
            <a:r>
              <a:rPr dirty="0" sz="1600" spc="-5">
                <a:latin typeface="Tahoma"/>
                <a:cs typeface="Tahoma"/>
              </a:rPr>
              <a:t>fallos del mercado. Corrección de  ineficiencias. </a:t>
            </a:r>
            <a:r>
              <a:rPr dirty="0" sz="1600">
                <a:latin typeface="Tahoma"/>
                <a:cs typeface="Tahoma"/>
              </a:rPr>
              <a:t>Ley </a:t>
            </a:r>
            <a:r>
              <a:rPr dirty="0" sz="1600" spc="-20">
                <a:latin typeface="Tahoma"/>
                <a:cs typeface="Tahoma"/>
              </a:rPr>
              <a:t>“</a:t>
            </a:r>
            <a:r>
              <a:rPr dirty="0" sz="1650" spc="-20" i="1">
                <a:latin typeface="Tahoma"/>
                <a:cs typeface="Tahoma"/>
              </a:rPr>
              <a:t>anti</a:t>
            </a:r>
            <a:r>
              <a:rPr dirty="0" sz="1650" spc="-15" i="1">
                <a:latin typeface="Tahoma"/>
                <a:cs typeface="Tahoma"/>
              </a:rPr>
              <a:t> </a:t>
            </a:r>
            <a:r>
              <a:rPr dirty="0" sz="1650" spc="-60" i="1">
                <a:latin typeface="Tahoma"/>
                <a:cs typeface="Tahoma"/>
              </a:rPr>
              <a:t>trust</a:t>
            </a:r>
            <a:r>
              <a:rPr dirty="0" sz="1600" spc="-60">
                <a:latin typeface="Tahoma"/>
                <a:cs typeface="Tahoma"/>
              </a:rPr>
              <a:t>”.</a:t>
            </a:r>
            <a:endParaRPr sz="1600">
              <a:latin typeface="Tahoma"/>
              <a:cs typeface="Tahoma"/>
            </a:endParaRPr>
          </a:p>
          <a:p>
            <a:pPr lvl="1" marL="558800" indent="-228600">
              <a:lnSpc>
                <a:spcPct val="100000"/>
              </a:lnSpc>
              <a:spcBef>
                <a:spcPts val="125"/>
              </a:spcBef>
              <a:buClr>
                <a:srgbClr val="9B2D1F"/>
              </a:buClr>
              <a:buSzPct val="84375"/>
              <a:buFont typeface="Arial"/>
              <a:buChar char=""/>
              <a:tabLst>
                <a:tab pos="558800" algn="l"/>
              </a:tabLst>
            </a:pPr>
            <a:r>
              <a:rPr dirty="0" sz="1600" spc="-10">
                <a:latin typeface="Tahoma"/>
                <a:cs typeface="Tahoma"/>
              </a:rPr>
              <a:t>Enfoque </a:t>
            </a:r>
            <a:r>
              <a:rPr dirty="0" sz="1600" spc="-5">
                <a:latin typeface="Tahoma"/>
                <a:cs typeface="Tahoma"/>
              </a:rPr>
              <a:t>basado </a:t>
            </a:r>
            <a:r>
              <a:rPr dirty="0" sz="1600">
                <a:latin typeface="Tahoma"/>
                <a:cs typeface="Tahoma"/>
              </a:rPr>
              <a:t>en </a:t>
            </a:r>
            <a:r>
              <a:rPr dirty="0" sz="1600" spc="-5">
                <a:latin typeface="Tahoma"/>
                <a:cs typeface="Tahoma"/>
              </a:rPr>
              <a:t>procesos de mercado </a:t>
            </a:r>
            <a:r>
              <a:rPr dirty="0" sz="1600">
                <a:latin typeface="Tahoma"/>
                <a:cs typeface="Tahoma"/>
              </a:rPr>
              <a:t>/ </a:t>
            </a:r>
            <a:r>
              <a:rPr dirty="0" sz="1600" spc="-5">
                <a:latin typeface="Tahoma"/>
                <a:cs typeface="Tahoma"/>
              </a:rPr>
              <a:t>conocimiento disperso. Mercado</a:t>
            </a:r>
            <a:r>
              <a:rPr dirty="0" sz="1600" spc="155">
                <a:latin typeface="Tahoma"/>
                <a:cs typeface="Tahoma"/>
              </a:rPr>
              <a:t> </a:t>
            </a:r>
            <a:r>
              <a:rPr dirty="0" sz="1600" spc="-5">
                <a:latin typeface="Tahoma"/>
                <a:cs typeface="Tahoma"/>
              </a:rPr>
              <a:t>político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676910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VIENA </a:t>
            </a:r>
            <a:r>
              <a:rPr dirty="0"/>
              <a:t>vs. </a:t>
            </a:r>
            <a:r>
              <a:rPr dirty="0" spc="-5"/>
              <a:t>CHICAGO:</a:t>
            </a:r>
            <a:r>
              <a:rPr dirty="0" spc="-250"/>
              <a:t> </a:t>
            </a:r>
            <a:r>
              <a:rPr dirty="0"/>
              <a:t>divergencias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5614" y="6385249"/>
            <a:ext cx="1384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24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3283" y="1228115"/>
            <a:ext cx="5708015" cy="1912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82930">
              <a:lnSpc>
                <a:spcPct val="124200"/>
              </a:lnSpc>
              <a:spcBef>
                <a:spcPts val="100"/>
              </a:spcBef>
            </a:pPr>
            <a:r>
              <a:rPr dirty="0" sz="2000" spc="-95">
                <a:latin typeface="Arial"/>
                <a:cs typeface="Arial"/>
              </a:rPr>
              <a:t>Youtube </a:t>
            </a:r>
            <a:r>
              <a:rPr dirty="0" sz="2000" spc="-40">
                <a:latin typeface="Arial"/>
                <a:cs typeface="Arial"/>
              </a:rPr>
              <a:t>interview </a:t>
            </a:r>
            <a:r>
              <a:rPr dirty="0" sz="2000" spc="-20">
                <a:latin typeface="Arial"/>
                <a:cs typeface="Arial"/>
              </a:rPr>
              <a:t>with </a:t>
            </a:r>
            <a:r>
              <a:rPr dirty="0" sz="2000" spc="-225">
                <a:latin typeface="Arial"/>
                <a:cs typeface="Arial"/>
              </a:rPr>
              <a:t>F. </a:t>
            </a:r>
            <a:r>
              <a:rPr dirty="0" sz="2000" spc="-110">
                <a:latin typeface="Arial"/>
                <a:cs typeface="Arial"/>
              </a:rPr>
              <a:t>Hayek </a:t>
            </a:r>
            <a:r>
              <a:rPr dirty="0" sz="2000" spc="-30">
                <a:latin typeface="Arial"/>
                <a:cs typeface="Arial"/>
              </a:rPr>
              <a:t>about </a:t>
            </a:r>
            <a:r>
              <a:rPr dirty="0" sz="2000" spc="-65">
                <a:latin typeface="Arial"/>
                <a:cs typeface="Arial"/>
              </a:rPr>
              <a:t>Friedman  </a:t>
            </a:r>
            <a:r>
              <a:rPr dirty="0" u="sng" sz="2000" spc="-35">
                <a:solidFill>
                  <a:srgbClr val="900000"/>
                </a:solidFill>
                <a:uFill>
                  <a:solidFill>
                    <a:srgbClr val="A31400"/>
                  </a:solidFill>
                </a:uFill>
                <a:latin typeface="Arial"/>
                <a:cs typeface="Arial"/>
                <a:hlinkClick r:id="rId2"/>
              </a:rPr>
              <a:t>http://youtu.be/fXqc-yyoVKg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25000"/>
              </a:lnSpc>
              <a:spcBef>
                <a:spcPts val="5"/>
              </a:spcBef>
            </a:pPr>
            <a:r>
              <a:rPr dirty="0" sz="2000" spc="-95">
                <a:latin typeface="Arial"/>
                <a:cs typeface="Arial"/>
              </a:rPr>
              <a:t>Youtube </a:t>
            </a:r>
            <a:r>
              <a:rPr dirty="0" sz="2000" spc="-20">
                <a:latin typeface="Arial"/>
                <a:cs typeface="Arial"/>
              </a:rPr>
              <a:t>Milton </a:t>
            </a:r>
            <a:r>
              <a:rPr dirty="0" sz="2000" spc="-65">
                <a:latin typeface="Arial"/>
                <a:cs typeface="Arial"/>
              </a:rPr>
              <a:t>Friedman </a:t>
            </a:r>
            <a:r>
              <a:rPr dirty="0" sz="2000" spc="-55">
                <a:latin typeface="Arial"/>
                <a:cs typeface="Arial"/>
              </a:rPr>
              <a:t>on </a:t>
            </a:r>
            <a:r>
              <a:rPr dirty="0" sz="2000" spc="-80">
                <a:latin typeface="Arial"/>
                <a:cs typeface="Arial"/>
              </a:rPr>
              <a:t>Hayek’s </a:t>
            </a:r>
            <a:r>
              <a:rPr dirty="0" sz="2000" spc="-110">
                <a:latin typeface="Arial"/>
                <a:cs typeface="Arial"/>
              </a:rPr>
              <a:t>Road </a:t>
            </a:r>
            <a:r>
              <a:rPr dirty="0" sz="2000" spc="-25">
                <a:latin typeface="Arial"/>
                <a:cs typeface="Arial"/>
              </a:rPr>
              <a:t>to </a:t>
            </a:r>
            <a:r>
              <a:rPr dirty="0" sz="2000" spc="-70">
                <a:latin typeface="Arial"/>
                <a:cs typeface="Arial"/>
              </a:rPr>
              <a:t>Sefdom  </a:t>
            </a:r>
            <a:r>
              <a:rPr dirty="0" u="sng" sz="2000">
                <a:solidFill>
                  <a:srgbClr val="900000"/>
                </a:solidFill>
                <a:uFill>
                  <a:solidFill>
                    <a:srgbClr val="A31400"/>
                  </a:solidFill>
                </a:uFill>
                <a:latin typeface="Arial"/>
                <a:cs typeface="Arial"/>
                <a:hlinkClick r:id="rId3"/>
              </a:rPr>
              <a:t>http://youtu.be/15idnfuyqXs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86229" y="3356990"/>
            <a:ext cx="4914544" cy="2808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398526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6375" algn="l"/>
                <a:tab pos="2147570" algn="l"/>
              </a:tabLst>
            </a:pPr>
            <a:r>
              <a:rPr dirty="0"/>
              <a:t>Hayek	vs	</a:t>
            </a:r>
            <a:r>
              <a:rPr dirty="0" spc="-5"/>
              <a:t>Friedman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8314" y="6421315"/>
            <a:ext cx="11303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75"/>
              </a:lnSpc>
            </a:pPr>
            <a:r>
              <a:rPr dirty="0" sz="800">
                <a:latin typeface="Arial"/>
                <a:cs typeface="Arial"/>
              </a:rPr>
              <a:t>25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5940" y="6597650"/>
            <a:ext cx="1152525" cy="260350"/>
          </a:xfrm>
          <a:custGeom>
            <a:avLst/>
            <a:gdLst/>
            <a:ahLst/>
            <a:cxnLst/>
            <a:rect l="l" t="t" r="r" b="b"/>
            <a:pathLst>
              <a:path w="1152525" h="260350">
                <a:moveTo>
                  <a:pt x="0" y="260349"/>
                </a:moveTo>
                <a:lnTo>
                  <a:pt x="1152127" y="260349"/>
                </a:lnTo>
                <a:lnTo>
                  <a:pt x="1152127" y="0"/>
                </a:lnTo>
                <a:lnTo>
                  <a:pt x="0" y="0"/>
                </a:lnTo>
                <a:lnTo>
                  <a:pt x="0" y="260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92500" y="1628775"/>
            <a:ext cx="1871980" cy="1152525"/>
          </a:xfrm>
          <a:prstGeom prst="rect">
            <a:avLst/>
          </a:prstGeom>
          <a:solidFill>
            <a:srgbClr val="FFCCCA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Times New Roman"/>
              <a:cs typeface="Times New Roman"/>
            </a:endParaRPr>
          </a:p>
          <a:p>
            <a:pPr marL="447040">
              <a:lnSpc>
                <a:spcPct val="100000"/>
              </a:lnSpc>
            </a:pPr>
            <a:r>
              <a:rPr dirty="0" sz="1850" spc="-30" i="1">
                <a:latin typeface="Tahoma"/>
                <a:cs typeface="Tahoma"/>
              </a:rPr>
              <a:t>Friedman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37187" y="1628775"/>
            <a:ext cx="1871980" cy="1152525"/>
          </a:xfrm>
          <a:custGeom>
            <a:avLst/>
            <a:gdLst/>
            <a:ahLst/>
            <a:cxnLst/>
            <a:rect l="l" t="t" r="r" b="b"/>
            <a:pathLst>
              <a:path w="1871979" h="1152525">
                <a:moveTo>
                  <a:pt x="0" y="1152525"/>
                </a:moveTo>
                <a:lnTo>
                  <a:pt x="1871662" y="1152525"/>
                </a:lnTo>
                <a:lnTo>
                  <a:pt x="1871662" y="0"/>
                </a:lnTo>
                <a:lnTo>
                  <a:pt x="0" y="0"/>
                </a:lnTo>
                <a:lnTo>
                  <a:pt x="0" y="1152525"/>
                </a:lnTo>
                <a:close/>
              </a:path>
            </a:pathLst>
          </a:custGeom>
          <a:solidFill>
            <a:srgbClr val="E84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437187" y="1773822"/>
            <a:ext cx="1870075" cy="85344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ctr" marL="128905" marR="133985" indent="-23495">
              <a:lnSpc>
                <a:spcPct val="97900"/>
              </a:lnSpc>
              <a:spcBef>
                <a:spcPts val="150"/>
              </a:spcBef>
            </a:pPr>
            <a:r>
              <a:rPr dirty="0" sz="1850" spc="-40" i="1">
                <a:solidFill>
                  <a:srgbClr val="FFFFFF"/>
                </a:solidFill>
                <a:latin typeface="Tahoma"/>
                <a:cs typeface="Tahoma"/>
              </a:rPr>
              <a:t>Keynes  </a:t>
            </a:r>
            <a:r>
              <a:rPr dirty="0" sz="1850" spc="-25" i="1">
                <a:solidFill>
                  <a:srgbClr val="FFFFFF"/>
                </a:solidFill>
                <a:latin typeface="Tahoma"/>
                <a:cs typeface="Tahoma"/>
              </a:rPr>
              <a:t>Monetaristas 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Sistema</a:t>
            </a:r>
            <a:r>
              <a:rPr dirty="0" sz="18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vigente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35600" y="2852737"/>
            <a:ext cx="1871980" cy="1152525"/>
          </a:xfrm>
          <a:custGeom>
            <a:avLst/>
            <a:gdLst/>
            <a:ahLst/>
            <a:cxnLst/>
            <a:rect l="l" t="t" r="r" b="b"/>
            <a:pathLst>
              <a:path w="1871979" h="1152525">
                <a:moveTo>
                  <a:pt x="0" y="1152525"/>
                </a:moveTo>
                <a:lnTo>
                  <a:pt x="1871662" y="1152525"/>
                </a:lnTo>
                <a:lnTo>
                  <a:pt x="1871662" y="0"/>
                </a:lnTo>
                <a:lnTo>
                  <a:pt x="0" y="0"/>
                </a:lnTo>
                <a:lnTo>
                  <a:pt x="0" y="1152525"/>
                </a:lnTo>
                <a:close/>
              </a:path>
            </a:pathLst>
          </a:custGeom>
          <a:solidFill>
            <a:srgbClr val="FFCC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437187" y="3272104"/>
            <a:ext cx="1870075" cy="308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22935">
              <a:lnSpc>
                <a:spcPct val="100000"/>
              </a:lnSpc>
              <a:spcBef>
                <a:spcPts val="105"/>
              </a:spcBef>
            </a:pPr>
            <a:r>
              <a:rPr dirty="0" sz="1850" spc="-30" i="1">
                <a:latin typeface="Tahoma"/>
                <a:cs typeface="Tahoma"/>
              </a:rPr>
              <a:t>Laffer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92500" y="2852737"/>
            <a:ext cx="1871980" cy="1152525"/>
          </a:xfrm>
          <a:custGeom>
            <a:avLst/>
            <a:gdLst/>
            <a:ahLst/>
            <a:cxnLst/>
            <a:rect l="l" t="t" r="r" b="b"/>
            <a:pathLst>
              <a:path w="1871979" h="1152525">
                <a:moveTo>
                  <a:pt x="0" y="1152525"/>
                </a:moveTo>
                <a:lnTo>
                  <a:pt x="1871662" y="1152525"/>
                </a:lnTo>
                <a:lnTo>
                  <a:pt x="1871662" y="0"/>
                </a:lnTo>
                <a:lnTo>
                  <a:pt x="0" y="0"/>
                </a:lnTo>
                <a:lnTo>
                  <a:pt x="0" y="1152525"/>
                </a:lnTo>
                <a:close/>
              </a:path>
            </a:pathLst>
          </a:custGeom>
          <a:solidFill>
            <a:srgbClr val="FFCC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442902" y="1229995"/>
            <a:ext cx="18370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62626"/>
                </a:solidFill>
                <a:latin typeface="Tahoma"/>
                <a:cs typeface="Tahoma"/>
              </a:rPr>
              <a:t>Reserva</a:t>
            </a:r>
            <a:r>
              <a:rPr dirty="0" sz="1400" spc="-35" b="1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262626"/>
                </a:solidFill>
                <a:latin typeface="Tahoma"/>
                <a:cs typeface="Tahoma"/>
              </a:rPr>
              <a:t>fraccionada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13398" y="2238057"/>
            <a:ext cx="619760" cy="441959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58750" marR="5080" indent="-146685">
              <a:lnSpc>
                <a:spcPts val="1600"/>
              </a:lnSpc>
              <a:spcBef>
                <a:spcPts val="219"/>
              </a:spcBef>
            </a:pPr>
            <a:r>
              <a:rPr dirty="0" sz="1400" b="1">
                <a:solidFill>
                  <a:srgbClr val="262626"/>
                </a:solidFill>
                <a:latin typeface="Tahoma"/>
                <a:cs typeface="Tahoma"/>
              </a:rPr>
              <a:t>D</a:t>
            </a:r>
            <a:r>
              <a:rPr dirty="0" sz="1400" spc="-5" b="1">
                <a:solidFill>
                  <a:srgbClr val="262626"/>
                </a:solidFill>
                <a:latin typeface="Tahoma"/>
                <a:cs typeface="Tahoma"/>
              </a:rPr>
              <a:t>i</a:t>
            </a:r>
            <a:r>
              <a:rPr dirty="0" sz="1400" b="1">
                <a:solidFill>
                  <a:srgbClr val="262626"/>
                </a:solidFill>
                <a:latin typeface="Tahoma"/>
                <a:cs typeface="Tahoma"/>
              </a:rPr>
              <a:t>n</a:t>
            </a:r>
            <a:r>
              <a:rPr dirty="0" sz="1400" spc="-5" b="1">
                <a:solidFill>
                  <a:srgbClr val="262626"/>
                </a:solidFill>
                <a:latin typeface="Tahoma"/>
                <a:cs typeface="Tahoma"/>
              </a:rPr>
              <a:t>er</a:t>
            </a:r>
            <a:r>
              <a:rPr dirty="0" sz="1400" b="1">
                <a:solidFill>
                  <a:srgbClr val="262626"/>
                </a:solidFill>
                <a:latin typeface="Tahoma"/>
                <a:cs typeface="Tahoma"/>
              </a:rPr>
              <a:t>o  </a:t>
            </a:r>
            <a:r>
              <a:rPr dirty="0" sz="1400" spc="-5" b="1">
                <a:solidFill>
                  <a:srgbClr val="262626"/>
                </a:solidFill>
                <a:latin typeface="Tahoma"/>
                <a:cs typeface="Tahoma"/>
              </a:rPr>
              <a:t>fiat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13337" y="3390582"/>
            <a:ext cx="946150" cy="441959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 indent="162560">
              <a:lnSpc>
                <a:spcPts val="1600"/>
              </a:lnSpc>
              <a:spcBef>
                <a:spcPts val="219"/>
              </a:spcBef>
            </a:pPr>
            <a:r>
              <a:rPr dirty="0" sz="1400" spc="-5" b="1">
                <a:solidFill>
                  <a:srgbClr val="262626"/>
                </a:solidFill>
                <a:latin typeface="Tahoma"/>
                <a:cs typeface="Tahoma"/>
              </a:rPr>
              <a:t>Dinero  </a:t>
            </a:r>
            <a:r>
              <a:rPr dirty="0" sz="1400" b="1">
                <a:solidFill>
                  <a:srgbClr val="262626"/>
                </a:solidFill>
                <a:latin typeface="Tahoma"/>
                <a:cs typeface="Tahoma"/>
              </a:rPr>
              <a:t>mercancía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44644" y="1158557"/>
            <a:ext cx="1195070" cy="7518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L="12700" marR="5080" indent="-635">
              <a:lnSpc>
                <a:spcPts val="1900"/>
              </a:lnSpc>
              <a:spcBef>
                <a:spcPts val="180"/>
              </a:spcBef>
            </a:pPr>
            <a:r>
              <a:rPr dirty="0" sz="1600" spc="-5" b="1">
                <a:solidFill>
                  <a:srgbClr val="262626"/>
                </a:solidFill>
                <a:latin typeface="Tahoma"/>
                <a:cs typeface="Tahoma"/>
              </a:rPr>
              <a:t>Monopolio  creación</a:t>
            </a:r>
            <a:r>
              <a:rPr dirty="0" sz="1600" spc="-80" b="1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dirty="0" sz="1600" b="1">
                <a:solidFill>
                  <a:srgbClr val="262626"/>
                </a:solidFill>
                <a:latin typeface="Tahoma"/>
                <a:cs typeface="Tahoma"/>
              </a:rPr>
              <a:t>de  </a:t>
            </a:r>
            <a:r>
              <a:rPr dirty="0" sz="1600" spc="-5" b="1">
                <a:solidFill>
                  <a:srgbClr val="262626"/>
                </a:solidFill>
                <a:latin typeface="Tahoma"/>
                <a:cs typeface="Tahoma"/>
              </a:rPr>
              <a:t>dinero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95077" y="1229995"/>
            <a:ext cx="12725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262626"/>
                </a:solidFill>
                <a:latin typeface="Tahoma"/>
                <a:cs typeface="Tahoma"/>
              </a:rPr>
              <a:t>100 %</a:t>
            </a:r>
            <a:r>
              <a:rPr dirty="0" sz="1400" spc="-75" b="1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262626"/>
                </a:solidFill>
                <a:latin typeface="Tahoma"/>
                <a:cs typeface="Tahoma"/>
              </a:rPr>
              <a:t>encaje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34131" y="1628775"/>
            <a:ext cx="1858645" cy="2572385"/>
          </a:xfrm>
          <a:custGeom>
            <a:avLst/>
            <a:gdLst/>
            <a:ahLst/>
            <a:cxnLst/>
            <a:rect l="l" t="t" r="r" b="b"/>
            <a:pathLst>
              <a:path w="1858645" h="2572385">
                <a:moveTo>
                  <a:pt x="1858368" y="0"/>
                </a:moveTo>
                <a:lnTo>
                  <a:pt x="0" y="257179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19250" y="4137088"/>
            <a:ext cx="75565" cy="84455"/>
          </a:xfrm>
          <a:custGeom>
            <a:avLst/>
            <a:gdLst/>
            <a:ahLst/>
            <a:cxnLst/>
            <a:rect l="l" t="t" r="r" b="b"/>
            <a:pathLst>
              <a:path w="75564" h="84454">
                <a:moveTo>
                  <a:pt x="13754" y="0"/>
                </a:moveTo>
                <a:lnTo>
                  <a:pt x="0" y="84074"/>
                </a:lnTo>
                <a:lnTo>
                  <a:pt x="75514" y="44627"/>
                </a:lnTo>
                <a:lnTo>
                  <a:pt x="13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50481" y="1628775"/>
            <a:ext cx="1858645" cy="2572385"/>
          </a:xfrm>
          <a:custGeom>
            <a:avLst/>
            <a:gdLst/>
            <a:ahLst/>
            <a:cxnLst/>
            <a:rect l="l" t="t" r="r" b="b"/>
            <a:pathLst>
              <a:path w="1858645" h="2572385">
                <a:moveTo>
                  <a:pt x="1858368" y="0"/>
                </a:moveTo>
                <a:lnTo>
                  <a:pt x="0" y="257179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35600" y="4137088"/>
            <a:ext cx="75565" cy="84455"/>
          </a:xfrm>
          <a:custGeom>
            <a:avLst/>
            <a:gdLst/>
            <a:ahLst/>
            <a:cxnLst/>
            <a:rect l="l" t="t" r="r" b="b"/>
            <a:pathLst>
              <a:path w="75564" h="84454">
                <a:moveTo>
                  <a:pt x="13741" y="0"/>
                </a:moveTo>
                <a:lnTo>
                  <a:pt x="0" y="84074"/>
                </a:lnTo>
                <a:lnTo>
                  <a:pt x="75514" y="44627"/>
                </a:lnTo>
                <a:lnTo>
                  <a:pt x="137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563937" y="4221162"/>
            <a:ext cx="1871980" cy="1152525"/>
          </a:xfrm>
          <a:prstGeom prst="rect">
            <a:avLst/>
          </a:prstGeom>
          <a:solidFill>
            <a:srgbClr val="FF9692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algn="ctr" marL="15240" marR="32384">
              <a:lnSpc>
                <a:spcPts val="1600"/>
              </a:lnSpc>
            </a:pPr>
            <a:r>
              <a:rPr dirty="0" sz="1450" spc="-40" b="1" i="1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dirty="0" sz="1450" spc="-35" b="1" i="1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dirty="0" sz="1450" spc="-35" b="1" i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1450" spc="-30" b="1" i="1">
                <a:solidFill>
                  <a:srgbClr val="FFFFFF"/>
                </a:solidFill>
                <a:latin typeface="Tahoma"/>
                <a:cs typeface="Tahoma"/>
              </a:rPr>
              <a:t>aci</a:t>
            </a:r>
            <a:r>
              <a:rPr dirty="0" sz="1450" spc="-35" b="1" i="1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dirty="0" sz="1450" spc="-25" b="1" i="1">
                <a:solidFill>
                  <a:srgbClr val="FFFFFF"/>
                </a:solidFill>
                <a:latin typeface="Tahoma"/>
                <a:cs typeface="Tahoma"/>
              </a:rPr>
              <a:t>ali</a:t>
            </a:r>
            <a:r>
              <a:rPr dirty="0" sz="1450" spc="-15" b="1" i="1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dirty="0" sz="1450" spc="-20" b="1" i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450" spc="-30" b="1" i="1">
                <a:solidFill>
                  <a:srgbClr val="FFFFFF"/>
                </a:solidFill>
                <a:latin typeface="Tahoma"/>
                <a:cs typeface="Tahoma"/>
              </a:rPr>
              <a:t>ci</a:t>
            </a:r>
            <a:r>
              <a:rPr dirty="0" sz="1450" spc="-25" b="1" i="1">
                <a:solidFill>
                  <a:srgbClr val="FFFFFF"/>
                </a:solidFill>
                <a:latin typeface="Tahoma"/>
                <a:cs typeface="Tahoma"/>
              </a:rPr>
              <a:t>oon  </a:t>
            </a:r>
            <a:r>
              <a:rPr dirty="0" sz="1450" spc="-30" b="1" i="1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dirty="0" sz="1450" spc="-25" b="1" i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50" spc="-30" b="1" i="1">
                <a:solidFill>
                  <a:srgbClr val="FFFFFF"/>
                </a:solidFill>
                <a:latin typeface="Tahoma"/>
                <a:cs typeface="Tahoma"/>
              </a:rPr>
              <a:t>dinero</a:t>
            </a:r>
            <a:endParaRPr sz="1450">
              <a:latin typeface="Tahoma"/>
              <a:cs typeface="Tahoma"/>
            </a:endParaRPr>
          </a:p>
          <a:p>
            <a:pPr algn="ctr" marR="31750">
              <a:lnSpc>
                <a:spcPts val="1670"/>
              </a:lnSpc>
            </a:pPr>
            <a:r>
              <a:rPr dirty="0" sz="1450" spc="-35" b="1" i="1">
                <a:latin typeface="Tahoma"/>
                <a:cs typeface="Tahoma"/>
              </a:rPr>
              <a:t>Hayek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63937" y="5445125"/>
            <a:ext cx="1871980" cy="1152525"/>
          </a:xfrm>
          <a:prstGeom prst="rect">
            <a:avLst/>
          </a:prstGeom>
          <a:solidFill>
            <a:srgbClr val="FF9692"/>
          </a:solidFill>
        </p:spPr>
        <p:txBody>
          <a:bodyPr wrap="square" lIns="0" tIns="158115" rIns="0" bIns="0" rtlCol="0" vert="horz">
            <a:spAutoFit/>
          </a:bodyPr>
          <a:lstStyle/>
          <a:p>
            <a:pPr algn="ctr" marR="32384">
              <a:lnSpc>
                <a:spcPct val="100000"/>
              </a:lnSpc>
              <a:spcBef>
                <a:spcPts val="1245"/>
              </a:spcBef>
            </a:pPr>
            <a:r>
              <a:rPr dirty="0" sz="1850" spc="-35" i="1">
                <a:latin typeface="Tahoma"/>
                <a:cs typeface="Tahoma"/>
              </a:rPr>
              <a:t>von </a:t>
            </a:r>
            <a:r>
              <a:rPr dirty="0" sz="1850" spc="-25" i="1">
                <a:latin typeface="Tahoma"/>
                <a:cs typeface="Tahoma"/>
              </a:rPr>
              <a:t>Mises</a:t>
            </a:r>
            <a:endParaRPr sz="1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R="33655">
              <a:lnSpc>
                <a:spcPct val="100000"/>
              </a:lnSpc>
            </a:pPr>
            <a:r>
              <a:rPr dirty="0" sz="1850" spc="-30" b="1" i="1">
                <a:solidFill>
                  <a:srgbClr val="FFFFFF"/>
                </a:solidFill>
                <a:latin typeface="Tahoma"/>
                <a:cs typeface="Tahoma"/>
              </a:rPr>
              <a:t>Free</a:t>
            </a:r>
            <a:r>
              <a:rPr dirty="0" sz="1850" spc="-40" b="1" i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50" spc="-35" b="1" i="1">
                <a:solidFill>
                  <a:srgbClr val="FFFFFF"/>
                </a:solidFill>
                <a:latin typeface="Tahoma"/>
                <a:cs typeface="Tahoma"/>
              </a:rPr>
              <a:t>banking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50481" y="4005262"/>
            <a:ext cx="1858645" cy="2572385"/>
          </a:xfrm>
          <a:custGeom>
            <a:avLst/>
            <a:gdLst/>
            <a:ahLst/>
            <a:cxnLst/>
            <a:rect l="l" t="t" r="r" b="b"/>
            <a:pathLst>
              <a:path w="1858645" h="2572384">
                <a:moveTo>
                  <a:pt x="1858368" y="0"/>
                </a:moveTo>
                <a:lnTo>
                  <a:pt x="0" y="2571797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435600" y="6513572"/>
            <a:ext cx="75565" cy="84455"/>
          </a:xfrm>
          <a:custGeom>
            <a:avLst/>
            <a:gdLst/>
            <a:ahLst/>
            <a:cxnLst/>
            <a:rect l="l" t="t" r="r" b="b"/>
            <a:pathLst>
              <a:path w="75564" h="84454">
                <a:moveTo>
                  <a:pt x="13741" y="0"/>
                </a:moveTo>
                <a:lnTo>
                  <a:pt x="0" y="84077"/>
                </a:lnTo>
                <a:lnTo>
                  <a:pt x="75514" y="44629"/>
                </a:lnTo>
                <a:lnTo>
                  <a:pt x="137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00989" y="3528695"/>
            <a:ext cx="1325245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392430">
              <a:lnSpc>
                <a:spcPts val="1900"/>
              </a:lnSpc>
              <a:spcBef>
                <a:spcPts val="180"/>
              </a:spcBef>
            </a:pPr>
            <a:r>
              <a:rPr dirty="0" sz="1600" spc="-5" b="1">
                <a:solidFill>
                  <a:srgbClr val="262626"/>
                </a:solidFill>
                <a:latin typeface="Tahoma"/>
                <a:cs typeface="Tahoma"/>
              </a:rPr>
              <a:t>Libre  compete</a:t>
            </a:r>
            <a:r>
              <a:rPr dirty="0" sz="1600" b="1">
                <a:solidFill>
                  <a:srgbClr val="262626"/>
                </a:solidFill>
                <a:latin typeface="Tahoma"/>
                <a:cs typeface="Tahoma"/>
              </a:rPr>
              <a:t>nc</a:t>
            </a:r>
            <a:r>
              <a:rPr dirty="0" sz="1600" spc="-5" b="1">
                <a:solidFill>
                  <a:srgbClr val="262626"/>
                </a:solidFill>
                <a:latin typeface="Tahoma"/>
                <a:cs typeface="Tahoma"/>
              </a:rPr>
              <a:t>i</a:t>
            </a:r>
            <a:r>
              <a:rPr dirty="0" sz="1600" b="1">
                <a:solidFill>
                  <a:srgbClr val="262626"/>
                </a:solidFill>
                <a:latin typeface="Tahoma"/>
                <a:cs typeface="Tahoma"/>
              </a:rPr>
              <a:t>a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34131" y="4005262"/>
            <a:ext cx="1858645" cy="2572385"/>
          </a:xfrm>
          <a:custGeom>
            <a:avLst/>
            <a:gdLst/>
            <a:ahLst/>
            <a:cxnLst/>
            <a:rect l="l" t="t" r="r" b="b"/>
            <a:pathLst>
              <a:path w="1858645" h="2572384">
                <a:moveTo>
                  <a:pt x="1858368" y="0"/>
                </a:moveTo>
                <a:lnTo>
                  <a:pt x="0" y="2571797"/>
                </a:lnTo>
              </a:path>
            </a:pathLst>
          </a:custGeom>
          <a:ln w="83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619250" y="6513572"/>
            <a:ext cx="75565" cy="84455"/>
          </a:xfrm>
          <a:custGeom>
            <a:avLst/>
            <a:gdLst/>
            <a:ahLst/>
            <a:cxnLst/>
            <a:rect l="l" t="t" r="r" b="b"/>
            <a:pathLst>
              <a:path w="75564" h="84454">
                <a:moveTo>
                  <a:pt x="13754" y="0"/>
                </a:moveTo>
                <a:lnTo>
                  <a:pt x="0" y="84077"/>
                </a:lnTo>
                <a:lnTo>
                  <a:pt x="75514" y="44629"/>
                </a:lnTo>
                <a:lnTo>
                  <a:pt x="13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619250" y="4221162"/>
            <a:ext cx="1871980" cy="1152525"/>
          </a:xfrm>
          <a:prstGeom prst="rect">
            <a:avLst/>
          </a:prstGeom>
          <a:solidFill>
            <a:srgbClr val="FF9692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Times New Roman"/>
              <a:cs typeface="Times New Roman"/>
            </a:endParaRPr>
          </a:p>
          <a:p>
            <a:pPr marL="600710">
              <a:lnSpc>
                <a:spcPct val="100000"/>
              </a:lnSpc>
            </a:pPr>
            <a:r>
              <a:rPr dirty="0" sz="1850" spc="-35" i="1">
                <a:latin typeface="Tahoma"/>
                <a:cs typeface="Tahoma"/>
              </a:rPr>
              <a:t>Hayek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619250" y="5445125"/>
            <a:ext cx="1871980" cy="1152525"/>
          </a:xfrm>
          <a:custGeom>
            <a:avLst/>
            <a:gdLst/>
            <a:ahLst/>
            <a:cxnLst/>
            <a:rect l="l" t="t" r="r" b="b"/>
            <a:pathLst>
              <a:path w="1871979" h="1152525">
                <a:moveTo>
                  <a:pt x="0" y="1152525"/>
                </a:moveTo>
                <a:lnTo>
                  <a:pt x="1871662" y="1152525"/>
                </a:lnTo>
                <a:lnTo>
                  <a:pt x="1871662" y="0"/>
                </a:lnTo>
                <a:lnTo>
                  <a:pt x="0" y="0"/>
                </a:lnTo>
                <a:lnTo>
                  <a:pt x="0" y="1152525"/>
                </a:lnTo>
                <a:close/>
              </a:path>
            </a:pathLst>
          </a:custGeom>
          <a:solidFill>
            <a:srgbClr val="FF96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619250" y="5864492"/>
            <a:ext cx="1871980" cy="308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46405">
              <a:lnSpc>
                <a:spcPct val="100000"/>
              </a:lnSpc>
              <a:spcBef>
                <a:spcPts val="105"/>
              </a:spcBef>
            </a:pPr>
            <a:r>
              <a:rPr dirty="0" sz="1850" spc="-35" i="1">
                <a:latin typeface="Tahoma"/>
                <a:cs typeface="Tahoma"/>
              </a:rPr>
              <a:t>Rothbard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0769" y="6237287"/>
            <a:ext cx="1059180" cy="466725"/>
          </a:xfrm>
          <a:prstGeom prst="rect">
            <a:avLst/>
          </a:prstGeom>
          <a:ln w="9524">
            <a:solidFill>
              <a:srgbClr val="E84433"/>
            </a:solidFill>
          </a:ln>
        </p:spPr>
        <p:txBody>
          <a:bodyPr wrap="square" lIns="0" tIns="55879" rIns="0" bIns="0" rtlCol="0" vert="horz">
            <a:spAutoFit/>
          </a:bodyPr>
          <a:lstStyle/>
          <a:p>
            <a:pPr marL="165735" marR="153035" indent="8890">
              <a:lnSpc>
                <a:spcPts val="1400"/>
              </a:lnSpc>
              <a:spcBef>
                <a:spcPts val="439"/>
              </a:spcBef>
            </a:pPr>
            <a:r>
              <a:rPr dirty="0" sz="1200" spc="-5" b="1" i="1">
                <a:solidFill>
                  <a:srgbClr val="E02D27"/>
                </a:solidFill>
                <a:latin typeface="Tahoma"/>
                <a:cs typeface="Tahoma"/>
              </a:rPr>
              <a:t>Tesis </a:t>
            </a:r>
            <a:r>
              <a:rPr dirty="0" sz="1200" b="1" i="1">
                <a:solidFill>
                  <a:srgbClr val="E02D27"/>
                </a:solidFill>
                <a:latin typeface="Tahoma"/>
                <a:cs typeface="Tahoma"/>
              </a:rPr>
              <a:t>JTG  Nov</a:t>
            </a:r>
            <a:r>
              <a:rPr dirty="0" sz="1200" spc="-100" b="1" i="1">
                <a:solidFill>
                  <a:srgbClr val="E02D27"/>
                </a:solidFill>
                <a:latin typeface="Tahoma"/>
                <a:cs typeface="Tahoma"/>
              </a:rPr>
              <a:t> </a:t>
            </a:r>
            <a:r>
              <a:rPr dirty="0" sz="1200" b="1" i="1">
                <a:solidFill>
                  <a:srgbClr val="E02D27"/>
                </a:solidFill>
                <a:latin typeface="Tahoma"/>
                <a:cs typeface="Tahoma"/>
              </a:rPr>
              <a:t>1987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646620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Tipología </a:t>
            </a:r>
            <a:r>
              <a:rPr dirty="0"/>
              <a:t>de </a:t>
            </a:r>
            <a:r>
              <a:rPr dirty="0" spc="-5"/>
              <a:t>sistemas monetarios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5614" y="6385249"/>
            <a:ext cx="1384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26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24131" y="3294321"/>
            <a:ext cx="2209800" cy="3447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5616" y="3140966"/>
            <a:ext cx="2376258" cy="3501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34316" y="2453906"/>
            <a:ext cx="44526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har char="•"/>
              <a:tabLst>
                <a:tab pos="297815" algn="l"/>
                <a:tab pos="298450" algn="l"/>
                <a:tab pos="4332605" algn="l"/>
              </a:tabLst>
            </a:pPr>
            <a:r>
              <a:rPr dirty="0" sz="2400">
                <a:solidFill>
                  <a:srgbClr val="262626"/>
                </a:solidFill>
                <a:latin typeface="Arial"/>
                <a:cs typeface="Arial"/>
              </a:rPr>
              <a:t>Un </a:t>
            </a:r>
            <a:r>
              <a:rPr dirty="0" sz="2400" spc="-5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262626"/>
                </a:solidFill>
                <a:latin typeface="Arial"/>
                <a:cs typeface="Arial"/>
              </a:rPr>
              <a:t>ex</a:t>
            </a:r>
            <a:r>
              <a:rPr dirty="0" sz="2400" spc="-5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262626"/>
                </a:solidFill>
                <a:latin typeface="Arial"/>
                <a:cs typeface="Arial"/>
              </a:rPr>
              <a:t>o explica</a:t>
            </a:r>
            <a:r>
              <a:rPr dirty="0" sz="2400" spc="-5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262626"/>
                </a:solidFill>
                <a:latin typeface="Arial"/>
                <a:cs typeface="Arial"/>
              </a:rPr>
              <a:t>ivo	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97690" y="2453906"/>
            <a:ext cx="2974340" cy="74676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dirty="0" sz="2400">
                <a:solidFill>
                  <a:srgbClr val="262626"/>
                </a:solidFill>
                <a:latin typeface="Arial"/>
                <a:cs typeface="Arial"/>
              </a:rPr>
              <a:t>Una </a:t>
            </a:r>
            <a:r>
              <a:rPr dirty="0" sz="2400" spc="-5">
                <a:solidFill>
                  <a:srgbClr val="262626"/>
                </a:solidFill>
                <a:latin typeface="Arial"/>
                <a:cs typeface="Arial"/>
              </a:rPr>
              <a:t>película </a:t>
            </a:r>
            <a:r>
              <a:rPr dirty="0" sz="2400">
                <a:solidFill>
                  <a:srgbClr val="262626"/>
                </a:solidFill>
                <a:latin typeface="Arial"/>
                <a:cs typeface="Arial"/>
              </a:rPr>
              <a:t>/ libro</a:t>
            </a:r>
            <a:r>
              <a:rPr dirty="0" sz="2400" spc="-6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62626"/>
                </a:solidFill>
                <a:latin typeface="Arial"/>
                <a:cs typeface="Arial"/>
              </a:rPr>
              <a:t>de  </a:t>
            </a:r>
            <a:r>
              <a:rPr dirty="0" sz="2400" spc="-5">
                <a:solidFill>
                  <a:srgbClr val="262626"/>
                </a:solidFill>
                <a:latin typeface="Arial"/>
                <a:cs typeface="Arial"/>
              </a:rPr>
              <a:t>actualidad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291" y="722792"/>
            <a:ext cx="5758815" cy="1358265"/>
          </a:xfrm>
          <a:prstGeom prst="rect">
            <a:avLst/>
          </a:prstGeom>
        </p:spPr>
        <p:txBody>
          <a:bodyPr wrap="square" lIns="0" tIns="2076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dirty="0" sz="2400" spc="-55">
                <a:latin typeface="Trebuchet MS"/>
                <a:cs typeface="Trebuchet MS"/>
              </a:rPr>
              <a:t>Visión </a:t>
            </a:r>
            <a:r>
              <a:rPr dirty="0" sz="2400" spc="-40">
                <a:latin typeface="Trebuchet MS"/>
                <a:cs typeface="Trebuchet MS"/>
              </a:rPr>
              <a:t>neoclásica </a:t>
            </a:r>
            <a:r>
              <a:rPr dirty="0" sz="2400" spc="20">
                <a:latin typeface="Trebuchet MS"/>
                <a:cs typeface="Trebuchet MS"/>
              </a:rPr>
              <a:t>vs </a:t>
            </a:r>
            <a:r>
              <a:rPr dirty="0" sz="2400" spc="-50">
                <a:latin typeface="Trebuchet MS"/>
                <a:cs typeface="Trebuchet MS"/>
              </a:rPr>
              <a:t>visión </a:t>
            </a:r>
            <a:r>
              <a:rPr dirty="0" sz="2400" spc="-30">
                <a:latin typeface="Trebuchet MS"/>
                <a:cs typeface="Trebuchet MS"/>
              </a:rPr>
              <a:t>escuela</a:t>
            </a:r>
            <a:r>
              <a:rPr dirty="0" sz="2400" spc="-545">
                <a:latin typeface="Trebuchet MS"/>
                <a:cs typeface="Trebuchet MS"/>
              </a:rPr>
              <a:t> </a:t>
            </a:r>
            <a:r>
              <a:rPr dirty="0" sz="2400" spc="-45">
                <a:latin typeface="Trebuchet MS"/>
                <a:cs typeface="Trebuchet MS"/>
              </a:rPr>
              <a:t>austriaca</a:t>
            </a:r>
            <a:endParaRPr sz="2400">
              <a:latin typeface="Trebuchet MS"/>
              <a:cs typeface="Trebuchet MS"/>
            </a:endParaRPr>
          </a:p>
          <a:p>
            <a:pPr marL="12700" marR="454025">
              <a:lnSpc>
                <a:spcPct val="100000"/>
              </a:lnSpc>
              <a:spcBef>
                <a:spcPts val="1275"/>
              </a:spcBef>
            </a:pPr>
            <a:r>
              <a:rPr dirty="0" sz="2000" spc="-65">
                <a:solidFill>
                  <a:srgbClr val="E02D27"/>
                </a:solidFill>
                <a:latin typeface="Arial"/>
                <a:cs typeface="Arial"/>
              </a:rPr>
              <a:t>Debate </a:t>
            </a:r>
            <a:r>
              <a:rPr dirty="0" sz="2000" spc="-80">
                <a:solidFill>
                  <a:srgbClr val="E02D27"/>
                </a:solidFill>
                <a:latin typeface="Arial"/>
                <a:cs typeface="Arial"/>
              </a:rPr>
              <a:t>Peter </a:t>
            </a:r>
            <a:r>
              <a:rPr dirty="0" sz="2000" spc="-30">
                <a:solidFill>
                  <a:srgbClr val="E02D27"/>
                </a:solidFill>
                <a:latin typeface="Arial"/>
                <a:cs typeface="Arial"/>
              </a:rPr>
              <a:t>Schiff </a:t>
            </a:r>
            <a:r>
              <a:rPr dirty="0" sz="2000" spc="-170">
                <a:solidFill>
                  <a:srgbClr val="E02D27"/>
                </a:solidFill>
                <a:latin typeface="Arial"/>
                <a:cs typeface="Arial"/>
              </a:rPr>
              <a:t>- </a:t>
            </a:r>
            <a:r>
              <a:rPr dirty="0" sz="2000" spc="-50">
                <a:solidFill>
                  <a:srgbClr val="E02D27"/>
                </a:solidFill>
                <a:latin typeface="Arial"/>
                <a:cs typeface="Arial"/>
              </a:rPr>
              <a:t>Art </a:t>
            </a:r>
            <a:r>
              <a:rPr dirty="0" sz="2000" spc="-35">
                <a:solidFill>
                  <a:srgbClr val="E02D27"/>
                </a:solidFill>
                <a:latin typeface="Arial"/>
                <a:cs typeface="Arial"/>
              </a:rPr>
              <a:t>Laffer </a:t>
            </a:r>
            <a:r>
              <a:rPr dirty="0" u="sng" sz="2000" spc="60">
                <a:solidFill>
                  <a:srgbClr val="900000"/>
                </a:solidFill>
                <a:uFill>
                  <a:solidFill>
                    <a:srgbClr val="A31400"/>
                  </a:solidFill>
                </a:uFill>
                <a:latin typeface="Arial"/>
                <a:cs typeface="Arial"/>
              </a:rPr>
              <a:t>–</a:t>
            </a:r>
            <a:r>
              <a:rPr dirty="0" sz="2000" spc="60">
                <a:solidFill>
                  <a:srgbClr val="90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E02D27"/>
                </a:solidFill>
                <a:latin typeface="Arial"/>
                <a:cs typeface="Arial"/>
              </a:rPr>
              <a:t>2007:  </a:t>
            </a:r>
            <a:r>
              <a:rPr dirty="0" u="sng" sz="2000" spc="-60">
                <a:solidFill>
                  <a:srgbClr val="900000"/>
                </a:solidFill>
                <a:uFill>
                  <a:solidFill>
                    <a:srgbClr val="A31400"/>
                  </a:solidFill>
                </a:uFill>
                <a:latin typeface="Arial"/>
                <a:cs typeface="Arial"/>
              </a:rPr>
              <a:t>https://</a:t>
            </a:r>
            <a:r>
              <a:rPr dirty="0" u="sng" sz="2000" spc="-60">
                <a:solidFill>
                  <a:srgbClr val="900000"/>
                </a:solidFill>
                <a:uFill>
                  <a:solidFill>
                    <a:srgbClr val="A31400"/>
                  </a:solidFill>
                </a:uFill>
                <a:latin typeface="Arial"/>
                <a:cs typeface="Arial"/>
                <a:hlinkClick r:id="rId4"/>
              </a:rPr>
              <a:t>www.youtube.com/watch?v=lYkFYdLTTw8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552259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Crisis financiera 2007 -</a:t>
            </a:r>
            <a:r>
              <a:rPr dirty="0" spc="-110"/>
              <a:t> </a:t>
            </a:r>
            <a:r>
              <a:rPr dirty="0"/>
              <a:t>2015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9530" y="266547"/>
            <a:ext cx="137160" cy="79375"/>
          </a:xfrm>
          <a:custGeom>
            <a:avLst/>
            <a:gdLst/>
            <a:ahLst/>
            <a:cxnLst/>
            <a:rect l="l" t="t" r="r" b="b"/>
            <a:pathLst>
              <a:path w="137160" h="79375">
                <a:moveTo>
                  <a:pt x="122085" y="0"/>
                </a:moveTo>
                <a:lnTo>
                  <a:pt x="114490" y="0"/>
                </a:lnTo>
                <a:lnTo>
                  <a:pt x="84112" y="1777"/>
                </a:lnTo>
                <a:lnTo>
                  <a:pt x="54773" y="6973"/>
                </a:lnTo>
                <a:lnTo>
                  <a:pt x="26670" y="15382"/>
                </a:lnTo>
                <a:lnTo>
                  <a:pt x="0" y="26796"/>
                </a:lnTo>
                <a:lnTo>
                  <a:pt x="215" y="27216"/>
                </a:lnTo>
                <a:lnTo>
                  <a:pt x="97243" y="79324"/>
                </a:lnTo>
                <a:lnTo>
                  <a:pt x="137033" y="1003"/>
                </a:lnTo>
                <a:lnTo>
                  <a:pt x="129590" y="355"/>
                </a:lnTo>
                <a:lnTo>
                  <a:pt x="12208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94246" y="362026"/>
            <a:ext cx="123825" cy="152400"/>
          </a:xfrm>
          <a:custGeom>
            <a:avLst/>
            <a:gdLst/>
            <a:ahLst/>
            <a:cxnLst/>
            <a:rect l="l" t="t" r="r" b="b"/>
            <a:pathLst>
              <a:path w="123825" h="152400">
                <a:moveTo>
                  <a:pt x="70027" y="0"/>
                </a:moveTo>
                <a:lnTo>
                  <a:pt x="68199" y="1701"/>
                </a:lnTo>
                <a:lnTo>
                  <a:pt x="66192" y="3225"/>
                </a:lnTo>
                <a:lnTo>
                  <a:pt x="47853" y="13855"/>
                </a:lnTo>
                <a:lnTo>
                  <a:pt x="0" y="141084"/>
                </a:lnTo>
                <a:lnTo>
                  <a:pt x="12179" y="151777"/>
                </a:lnTo>
                <a:lnTo>
                  <a:pt x="105765" y="116751"/>
                </a:lnTo>
                <a:lnTo>
                  <a:pt x="111264" y="114554"/>
                </a:lnTo>
                <a:lnTo>
                  <a:pt x="117170" y="113195"/>
                </a:lnTo>
                <a:lnTo>
                  <a:pt x="123329" y="112699"/>
                </a:lnTo>
                <a:lnTo>
                  <a:pt x="115112" y="81808"/>
                </a:lnTo>
                <a:lnTo>
                  <a:pt x="103317" y="52563"/>
                </a:lnTo>
                <a:lnTo>
                  <a:pt x="88203" y="25212"/>
                </a:lnTo>
                <a:lnTo>
                  <a:pt x="7002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22313" y="530466"/>
            <a:ext cx="100330" cy="175260"/>
          </a:xfrm>
          <a:custGeom>
            <a:avLst/>
            <a:gdLst/>
            <a:ahLst/>
            <a:cxnLst/>
            <a:rect l="l" t="t" r="r" b="b"/>
            <a:pathLst>
              <a:path w="100329" h="175259">
                <a:moveTo>
                  <a:pt x="100304" y="0"/>
                </a:moveTo>
                <a:lnTo>
                  <a:pt x="29184" y="26606"/>
                </a:lnTo>
                <a:lnTo>
                  <a:pt x="30200" y="29235"/>
                </a:lnTo>
                <a:lnTo>
                  <a:pt x="30759" y="30784"/>
                </a:lnTo>
                <a:lnTo>
                  <a:pt x="32675" y="38009"/>
                </a:lnTo>
                <a:lnTo>
                  <a:pt x="33294" y="45385"/>
                </a:lnTo>
                <a:lnTo>
                  <a:pt x="32554" y="52782"/>
                </a:lnTo>
                <a:lnTo>
                  <a:pt x="30391" y="60071"/>
                </a:lnTo>
                <a:lnTo>
                  <a:pt x="0" y="135902"/>
                </a:lnTo>
                <a:lnTo>
                  <a:pt x="28536" y="175056"/>
                </a:lnTo>
                <a:lnTo>
                  <a:pt x="57343" y="138937"/>
                </a:lnTo>
                <a:lnTo>
                  <a:pt x="79446" y="97972"/>
                </a:lnTo>
                <a:lnTo>
                  <a:pt x="94007" y="52986"/>
                </a:lnTo>
                <a:lnTo>
                  <a:pt x="100190" y="4800"/>
                </a:lnTo>
                <a:lnTo>
                  <a:pt x="10030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26111" y="712228"/>
            <a:ext cx="189230" cy="73660"/>
          </a:xfrm>
          <a:custGeom>
            <a:avLst/>
            <a:gdLst/>
            <a:ahLst/>
            <a:cxnLst/>
            <a:rect l="l" t="t" r="r" b="b"/>
            <a:pathLst>
              <a:path w="189229" h="73659">
                <a:moveTo>
                  <a:pt x="171234" y="0"/>
                </a:moveTo>
                <a:lnTo>
                  <a:pt x="165303" y="4356"/>
                </a:lnTo>
                <a:lnTo>
                  <a:pt x="158178" y="7099"/>
                </a:lnTo>
                <a:lnTo>
                  <a:pt x="81800" y="13131"/>
                </a:lnTo>
                <a:lnTo>
                  <a:pt x="0" y="70738"/>
                </a:lnTo>
                <a:lnTo>
                  <a:pt x="9341" y="71945"/>
                </a:lnTo>
                <a:lnTo>
                  <a:pt x="18773" y="72829"/>
                </a:lnTo>
                <a:lnTo>
                  <a:pt x="28296" y="73373"/>
                </a:lnTo>
                <a:lnTo>
                  <a:pt x="37909" y="73558"/>
                </a:lnTo>
                <a:lnTo>
                  <a:pt x="79382" y="70229"/>
                </a:lnTo>
                <a:lnTo>
                  <a:pt x="118748" y="60596"/>
                </a:lnTo>
                <a:lnTo>
                  <a:pt x="155499" y="45188"/>
                </a:lnTo>
                <a:lnTo>
                  <a:pt x="189128" y="24536"/>
                </a:lnTo>
                <a:lnTo>
                  <a:pt x="1712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55779" y="603415"/>
            <a:ext cx="202565" cy="167005"/>
          </a:xfrm>
          <a:custGeom>
            <a:avLst/>
            <a:gdLst/>
            <a:ahLst/>
            <a:cxnLst/>
            <a:rect l="l" t="t" r="r" b="b"/>
            <a:pathLst>
              <a:path w="202564" h="167004">
                <a:moveTo>
                  <a:pt x="60934" y="0"/>
                </a:moveTo>
                <a:lnTo>
                  <a:pt x="7835" y="70688"/>
                </a:lnTo>
                <a:lnTo>
                  <a:pt x="4127" y="74028"/>
                </a:lnTo>
                <a:lnTo>
                  <a:pt x="0" y="76606"/>
                </a:lnTo>
                <a:lnTo>
                  <a:pt x="24373" y="105230"/>
                </a:lnTo>
                <a:lnTo>
                  <a:pt x="52573" y="130043"/>
                </a:lnTo>
                <a:lnTo>
                  <a:pt x="84165" y="150581"/>
                </a:lnTo>
                <a:lnTo>
                  <a:pt x="118719" y="166382"/>
                </a:lnTo>
                <a:lnTo>
                  <a:pt x="202399" y="107442"/>
                </a:lnTo>
                <a:lnTo>
                  <a:pt x="164591" y="82308"/>
                </a:lnTo>
                <a:lnTo>
                  <a:pt x="609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75882" y="395719"/>
            <a:ext cx="116205" cy="81915"/>
          </a:xfrm>
          <a:custGeom>
            <a:avLst/>
            <a:gdLst/>
            <a:ahLst/>
            <a:cxnLst/>
            <a:rect l="l" t="t" r="r" b="b"/>
            <a:pathLst>
              <a:path w="116204" h="81915">
                <a:moveTo>
                  <a:pt x="115582" y="0"/>
                </a:moveTo>
                <a:lnTo>
                  <a:pt x="18491" y="21437"/>
                </a:lnTo>
                <a:lnTo>
                  <a:pt x="0" y="64274"/>
                </a:lnTo>
                <a:lnTo>
                  <a:pt x="80619" y="80035"/>
                </a:lnTo>
                <a:lnTo>
                  <a:pt x="82791" y="80721"/>
                </a:lnTo>
                <a:lnTo>
                  <a:pt x="84912" y="81521"/>
                </a:lnTo>
                <a:lnTo>
                  <a:pt x="11558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61087" y="498411"/>
            <a:ext cx="154305" cy="187960"/>
          </a:xfrm>
          <a:custGeom>
            <a:avLst/>
            <a:gdLst/>
            <a:ahLst/>
            <a:cxnLst/>
            <a:rect l="l" t="t" r="r" b="b"/>
            <a:pathLst>
              <a:path w="154304" h="187959">
                <a:moveTo>
                  <a:pt x="0" y="0"/>
                </a:moveTo>
                <a:lnTo>
                  <a:pt x="24218" y="148983"/>
                </a:lnTo>
                <a:lnTo>
                  <a:pt x="32664" y="187413"/>
                </a:lnTo>
                <a:lnTo>
                  <a:pt x="112407" y="181101"/>
                </a:lnTo>
                <a:lnTo>
                  <a:pt x="154152" y="76987"/>
                </a:lnTo>
                <a:lnTo>
                  <a:pt x="85470" y="16687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06236" y="547712"/>
            <a:ext cx="78105" cy="98425"/>
          </a:xfrm>
          <a:custGeom>
            <a:avLst/>
            <a:gdLst/>
            <a:ahLst/>
            <a:cxnLst/>
            <a:rect l="l" t="t" r="r" b="b"/>
            <a:pathLst>
              <a:path w="78104" h="98425">
                <a:moveTo>
                  <a:pt x="0" y="0"/>
                </a:moveTo>
                <a:lnTo>
                  <a:pt x="3447" y="25937"/>
                </a:lnTo>
                <a:lnTo>
                  <a:pt x="9375" y="50993"/>
                </a:lnTo>
                <a:lnTo>
                  <a:pt x="17652" y="75045"/>
                </a:lnTo>
                <a:lnTo>
                  <a:pt x="28143" y="97967"/>
                </a:lnTo>
                <a:lnTo>
                  <a:pt x="77660" y="32042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77813" y="274637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29" h="107950">
                <a:moveTo>
                  <a:pt x="50482" y="0"/>
                </a:moveTo>
                <a:lnTo>
                  <a:pt x="0" y="87922"/>
                </a:lnTo>
                <a:lnTo>
                  <a:pt x="5802" y="91757"/>
                </a:lnTo>
                <a:lnTo>
                  <a:pt x="10742" y="96410"/>
                </a:lnTo>
                <a:lnTo>
                  <a:pt x="14775" y="101747"/>
                </a:lnTo>
                <a:lnTo>
                  <a:pt x="17856" y="107632"/>
                </a:lnTo>
                <a:lnTo>
                  <a:pt x="127838" y="83350"/>
                </a:lnTo>
                <a:lnTo>
                  <a:pt x="163576" y="62636"/>
                </a:lnTo>
                <a:lnTo>
                  <a:pt x="138736" y="41887"/>
                </a:lnTo>
                <a:lnTo>
                  <a:pt x="111420" y="24336"/>
                </a:lnTo>
                <a:lnTo>
                  <a:pt x="81908" y="10276"/>
                </a:lnTo>
                <a:lnTo>
                  <a:pt x="5048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44234" y="532142"/>
            <a:ext cx="101600" cy="121920"/>
          </a:xfrm>
          <a:custGeom>
            <a:avLst/>
            <a:gdLst/>
            <a:ahLst/>
            <a:cxnLst/>
            <a:rect l="l" t="t" r="r" b="b"/>
            <a:pathLst>
              <a:path w="101600" h="121920">
                <a:moveTo>
                  <a:pt x="81407" y="0"/>
                </a:moveTo>
                <a:lnTo>
                  <a:pt x="0" y="41427"/>
                </a:lnTo>
                <a:lnTo>
                  <a:pt x="101206" y="121780"/>
                </a:lnTo>
                <a:lnTo>
                  <a:pt x="8140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56477" y="343357"/>
            <a:ext cx="102235" cy="179070"/>
          </a:xfrm>
          <a:custGeom>
            <a:avLst/>
            <a:gdLst/>
            <a:ahLst/>
            <a:cxnLst/>
            <a:rect l="l" t="t" r="r" b="b"/>
            <a:pathLst>
              <a:path w="102235" h="179070">
                <a:moveTo>
                  <a:pt x="0" y="0"/>
                </a:moveTo>
                <a:lnTo>
                  <a:pt x="0" y="178523"/>
                </a:lnTo>
                <a:lnTo>
                  <a:pt x="62344" y="146799"/>
                </a:lnTo>
                <a:lnTo>
                  <a:pt x="102069" y="5482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06998" y="318046"/>
            <a:ext cx="102870" cy="221615"/>
          </a:xfrm>
          <a:custGeom>
            <a:avLst/>
            <a:gdLst/>
            <a:ahLst/>
            <a:cxnLst/>
            <a:rect l="l" t="t" r="r" b="b"/>
            <a:pathLst>
              <a:path w="102870" h="221615">
                <a:moveTo>
                  <a:pt x="102349" y="0"/>
                </a:moveTo>
                <a:lnTo>
                  <a:pt x="63957" y="35321"/>
                </a:lnTo>
                <a:lnTo>
                  <a:pt x="33305" y="77711"/>
                </a:lnTo>
                <a:lnTo>
                  <a:pt x="11587" y="125958"/>
                </a:lnTo>
                <a:lnTo>
                  <a:pt x="0" y="178854"/>
                </a:lnTo>
                <a:lnTo>
                  <a:pt x="102349" y="221056"/>
                </a:lnTo>
                <a:lnTo>
                  <a:pt x="102349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59029" y="401688"/>
            <a:ext cx="45720" cy="249554"/>
          </a:xfrm>
          <a:custGeom>
            <a:avLst/>
            <a:gdLst/>
            <a:ahLst/>
            <a:cxnLst/>
            <a:rect l="l" t="t" r="r" b="b"/>
            <a:pathLst>
              <a:path w="45720" h="249554">
                <a:moveTo>
                  <a:pt x="22898" y="0"/>
                </a:moveTo>
                <a:lnTo>
                  <a:pt x="13903" y="1750"/>
                </a:lnTo>
                <a:lnTo>
                  <a:pt x="6634" y="6553"/>
                </a:lnTo>
                <a:lnTo>
                  <a:pt x="1772" y="13737"/>
                </a:lnTo>
                <a:lnTo>
                  <a:pt x="0" y="22631"/>
                </a:lnTo>
                <a:lnTo>
                  <a:pt x="0" y="226428"/>
                </a:lnTo>
                <a:lnTo>
                  <a:pt x="1772" y="235316"/>
                </a:lnTo>
                <a:lnTo>
                  <a:pt x="6634" y="242501"/>
                </a:lnTo>
                <a:lnTo>
                  <a:pt x="13903" y="247307"/>
                </a:lnTo>
                <a:lnTo>
                  <a:pt x="22898" y="249059"/>
                </a:lnTo>
                <a:lnTo>
                  <a:pt x="31753" y="247307"/>
                </a:lnTo>
                <a:lnTo>
                  <a:pt x="38914" y="242501"/>
                </a:lnTo>
                <a:lnTo>
                  <a:pt x="43706" y="235316"/>
                </a:lnTo>
                <a:lnTo>
                  <a:pt x="45453" y="226428"/>
                </a:lnTo>
                <a:lnTo>
                  <a:pt x="45453" y="22631"/>
                </a:lnTo>
                <a:lnTo>
                  <a:pt x="43706" y="13737"/>
                </a:lnTo>
                <a:lnTo>
                  <a:pt x="38914" y="6553"/>
                </a:lnTo>
                <a:lnTo>
                  <a:pt x="31753" y="1750"/>
                </a:lnTo>
                <a:lnTo>
                  <a:pt x="2289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34797" y="460946"/>
            <a:ext cx="179108" cy="191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44207" y="402031"/>
            <a:ext cx="240588" cy="248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230147" y="403415"/>
            <a:ext cx="204330" cy="2456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525384" y="398094"/>
            <a:ext cx="1295082" cy="252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55972" y="6258477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5" h="432434">
                <a:moveTo>
                  <a:pt x="216026" y="0"/>
                </a:moveTo>
                <a:lnTo>
                  <a:pt x="166495" y="5705"/>
                </a:lnTo>
                <a:lnTo>
                  <a:pt x="121025" y="21956"/>
                </a:lnTo>
                <a:lnTo>
                  <a:pt x="80915" y="47457"/>
                </a:lnTo>
                <a:lnTo>
                  <a:pt x="47460" y="80911"/>
                </a:lnTo>
                <a:lnTo>
                  <a:pt x="21958" y="121021"/>
                </a:lnTo>
                <a:lnTo>
                  <a:pt x="5705" y="166491"/>
                </a:lnTo>
                <a:lnTo>
                  <a:pt x="0" y="216023"/>
                </a:lnTo>
                <a:lnTo>
                  <a:pt x="5705" y="265555"/>
                </a:lnTo>
                <a:lnTo>
                  <a:pt x="21958" y="311025"/>
                </a:lnTo>
                <a:lnTo>
                  <a:pt x="47460" y="351135"/>
                </a:lnTo>
                <a:lnTo>
                  <a:pt x="80915" y="384589"/>
                </a:lnTo>
                <a:lnTo>
                  <a:pt x="121025" y="410090"/>
                </a:lnTo>
                <a:lnTo>
                  <a:pt x="166495" y="426342"/>
                </a:lnTo>
                <a:lnTo>
                  <a:pt x="216026" y="432047"/>
                </a:lnTo>
                <a:lnTo>
                  <a:pt x="265558" y="426342"/>
                </a:lnTo>
                <a:lnTo>
                  <a:pt x="311028" y="410090"/>
                </a:lnTo>
                <a:lnTo>
                  <a:pt x="351138" y="384589"/>
                </a:lnTo>
                <a:lnTo>
                  <a:pt x="384593" y="351135"/>
                </a:lnTo>
                <a:lnTo>
                  <a:pt x="410095" y="311025"/>
                </a:lnTo>
                <a:lnTo>
                  <a:pt x="426348" y="265555"/>
                </a:lnTo>
                <a:lnTo>
                  <a:pt x="432053" y="216023"/>
                </a:lnTo>
                <a:lnTo>
                  <a:pt x="426348" y="166491"/>
                </a:lnTo>
                <a:lnTo>
                  <a:pt x="410095" y="121021"/>
                </a:lnTo>
                <a:lnTo>
                  <a:pt x="384593" y="80911"/>
                </a:lnTo>
                <a:lnTo>
                  <a:pt x="351138" y="47457"/>
                </a:lnTo>
                <a:lnTo>
                  <a:pt x="311028" y="21956"/>
                </a:lnTo>
                <a:lnTo>
                  <a:pt x="265558" y="5705"/>
                </a:lnTo>
                <a:lnTo>
                  <a:pt x="21602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505614" y="6385249"/>
            <a:ext cx="1384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27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98522" y="6165303"/>
            <a:ext cx="138430" cy="80010"/>
          </a:xfrm>
          <a:custGeom>
            <a:avLst/>
            <a:gdLst/>
            <a:ahLst/>
            <a:cxnLst/>
            <a:rect l="l" t="t" r="r" b="b"/>
            <a:pathLst>
              <a:path w="138429" h="80010">
                <a:moveTo>
                  <a:pt x="122872" y="0"/>
                </a:moveTo>
                <a:lnTo>
                  <a:pt x="115227" y="0"/>
                </a:lnTo>
                <a:lnTo>
                  <a:pt x="84648" y="1789"/>
                </a:lnTo>
                <a:lnTo>
                  <a:pt x="55122" y="7016"/>
                </a:lnTo>
                <a:lnTo>
                  <a:pt x="26842" y="15471"/>
                </a:lnTo>
                <a:lnTo>
                  <a:pt x="0" y="26943"/>
                </a:lnTo>
                <a:lnTo>
                  <a:pt x="126" y="27226"/>
                </a:lnTo>
                <a:lnTo>
                  <a:pt x="215" y="27357"/>
                </a:lnTo>
                <a:lnTo>
                  <a:pt x="97866" y="79745"/>
                </a:lnTo>
                <a:lnTo>
                  <a:pt x="137896" y="1009"/>
                </a:lnTo>
                <a:lnTo>
                  <a:pt x="130428" y="364"/>
                </a:lnTo>
                <a:lnTo>
                  <a:pt x="12287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844813" y="6261286"/>
            <a:ext cx="124460" cy="153035"/>
          </a:xfrm>
          <a:custGeom>
            <a:avLst/>
            <a:gdLst/>
            <a:ahLst/>
            <a:cxnLst/>
            <a:rect l="l" t="t" r="r" b="b"/>
            <a:pathLst>
              <a:path w="124459" h="153035">
                <a:moveTo>
                  <a:pt x="70484" y="0"/>
                </a:moveTo>
                <a:lnTo>
                  <a:pt x="68643" y="1709"/>
                </a:lnTo>
                <a:lnTo>
                  <a:pt x="66611" y="3239"/>
                </a:lnTo>
                <a:lnTo>
                  <a:pt x="48158" y="13930"/>
                </a:lnTo>
                <a:lnTo>
                  <a:pt x="0" y="141831"/>
                </a:lnTo>
                <a:lnTo>
                  <a:pt x="12255" y="152579"/>
                </a:lnTo>
                <a:lnTo>
                  <a:pt x="106451" y="117374"/>
                </a:lnTo>
                <a:lnTo>
                  <a:pt x="111975" y="115154"/>
                </a:lnTo>
                <a:lnTo>
                  <a:pt x="117932" y="113784"/>
                </a:lnTo>
                <a:lnTo>
                  <a:pt x="124117" y="113292"/>
                </a:lnTo>
                <a:lnTo>
                  <a:pt x="115844" y="82238"/>
                </a:lnTo>
                <a:lnTo>
                  <a:pt x="103978" y="52839"/>
                </a:lnTo>
                <a:lnTo>
                  <a:pt x="88773" y="25343"/>
                </a:lnTo>
                <a:lnTo>
                  <a:pt x="7048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873058" y="6430612"/>
            <a:ext cx="100965" cy="176530"/>
          </a:xfrm>
          <a:custGeom>
            <a:avLst/>
            <a:gdLst/>
            <a:ahLst/>
            <a:cxnLst/>
            <a:rect l="l" t="t" r="r" b="b"/>
            <a:pathLst>
              <a:path w="100965" h="176529">
                <a:moveTo>
                  <a:pt x="100952" y="0"/>
                </a:moveTo>
                <a:lnTo>
                  <a:pt x="29375" y="26747"/>
                </a:lnTo>
                <a:lnTo>
                  <a:pt x="30403" y="29391"/>
                </a:lnTo>
                <a:lnTo>
                  <a:pt x="30962" y="30947"/>
                </a:lnTo>
                <a:lnTo>
                  <a:pt x="32887" y="38210"/>
                </a:lnTo>
                <a:lnTo>
                  <a:pt x="33512" y="45623"/>
                </a:lnTo>
                <a:lnTo>
                  <a:pt x="32769" y="53057"/>
                </a:lnTo>
                <a:lnTo>
                  <a:pt x="30594" y="60385"/>
                </a:lnTo>
                <a:lnTo>
                  <a:pt x="0" y="136626"/>
                </a:lnTo>
                <a:lnTo>
                  <a:pt x="28740" y="175978"/>
                </a:lnTo>
                <a:lnTo>
                  <a:pt x="57723" y="139669"/>
                </a:lnTo>
                <a:lnTo>
                  <a:pt x="79967" y="98488"/>
                </a:lnTo>
                <a:lnTo>
                  <a:pt x="94621" y="53266"/>
                </a:lnTo>
                <a:lnTo>
                  <a:pt x="100837" y="4831"/>
                </a:lnTo>
                <a:lnTo>
                  <a:pt x="10095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675598" y="6613331"/>
            <a:ext cx="190500" cy="74295"/>
          </a:xfrm>
          <a:custGeom>
            <a:avLst/>
            <a:gdLst/>
            <a:ahLst/>
            <a:cxnLst/>
            <a:rect l="l" t="t" r="r" b="b"/>
            <a:pathLst>
              <a:path w="190500" h="74295">
                <a:moveTo>
                  <a:pt x="172338" y="0"/>
                </a:moveTo>
                <a:lnTo>
                  <a:pt x="166357" y="4380"/>
                </a:lnTo>
                <a:lnTo>
                  <a:pt x="159194" y="7139"/>
                </a:lnTo>
                <a:lnTo>
                  <a:pt x="82321" y="13200"/>
                </a:lnTo>
                <a:lnTo>
                  <a:pt x="0" y="71109"/>
                </a:lnTo>
                <a:lnTo>
                  <a:pt x="9393" y="72326"/>
                </a:lnTo>
                <a:lnTo>
                  <a:pt x="18884" y="73214"/>
                </a:lnTo>
                <a:lnTo>
                  <a:pt x="28471" y="73758"/>
                </a:lnTo>
                <a:lnTo>
                  <a:pt x="38150" y="73943"/>
                </a:lnTo>
                <a:lnTo>
                  <a:pt x="79892" y="70596"/>
                </a:lnTo>
                <a:lnTo>
                  <a:pt x="119511" y="60911"/>
                </a:lnTo>
                <a:lnTo>
                  <a:pt x="156499" y="45421"/>
                </a:lnTo>
                <a:lnTo>
                  <a:pt x="190347" y="24660"/>
                </a:lnTo>
                <a:lnTo>
                  <a:pt x="17233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504173" y="6503945"/>
            <a:ext cx="203835" cy="167640"/>
          </a:xfrm>
          <a:custGeom>
            <a:avLst/>
            <a:gdLst/>
            <a:ahLst/>
            <a:cxnLst/>
            <a:rect l="l" t="t" r="r" b="b"/>
            <a:pathLst>
              <a:path w="203834" h="167640">
                <a:moveTo>
                  <a:pt x="61315" y="0"/>
                </a:moveTo>
                <a:lnTo>
                  <a:pt x="7874" y="71061"/>
                </a:lnTo>
                <a:lnTo>
                  <a:pt x="4152" y="74416"/>
                </a:lnTo>
                <a:lnTo>
                  <a:pt x="0" y="77015"/>
                </a:lnTo>
                <a:lnTo>
                  <a:pt x="24523" y="105784"/>
                </a:lnTo>
                <a:lnTo>
                  <a:pt x="52900" y="130725"/>
                </a:lnTo>
                <a:lnTo>
                  <a:pt x="84694" y="151371"/>
                </a:lnTo>
                <a:lnTo>
                  <a:pt x="119468" y="167256"/>
                </a:lnTo>
                <a:lnTo>
                  <a:pt x="203695" y="108013"/>
                </a:lnTo>
                <a:lnTo>
                  <a:pt x="165646" y="82730"/>
                </a:lnTo>
                <a:lnTo>
                  <a:pt x="6131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725674" y="6295151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116331" y="0"/>
                </a:moveTo>
                <a:lnTo>
                  <a:pt x="18630" y="21559"/>
                </a:lnTo>
                <a:lnTo>
                  <a:pt x="0" y="64625"/>
                </a:lnTo>
                <a:lnTo>
                  <a:pt x="81152" y="80459"/>
                </a:lnTo>
                <a:lnTo>
                  <a:pt x="83337" y="81147"/>
                </a:lnTo>
                <a:lnTo>
                  <a:pt x="85471" y="81956"/>
                </a:lnTo>
                <a:lnTo>
                  <a:pt x="116331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710803" y="6398394"/>
            <a:ext cx="155575" cy="188595"/>
          </a:xfrm>
          <a:custGeom>
            <a:avLst/>
            <a:gdLst/>
            <a:ahLst/>
            <a:cxnLst/>
            <a:rect l="l" t="t" r="r" b="b"/>
            <a:pathLst>
              <a:path w="155575" h="188595">
                <a:moveTo>
                  <a:pt x="0" y="0"/>
                </a:moveTo>
                <a:lnTo>
                  <a:pt x="24371" y="149768"/>
                </a:lnTo>
                <a:lnTo>
                  <a:pt x="32854" y="188386"/>
                </a:lnTo>
                <a:lnTo>
                  <a:pt x="113118" y="182045"/>
                </a:lnTo>
                <a:lnTo>
                  <a:pt x="155143" y="77388"/>
                </a:lnTo>
                <a:lnTo>
                  <a:pt x="86004" y="16776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454301" y="6447964"/>
            <a:ext cx="78740" cy="99060"/>
          </a:xfrm>
          <a:custGeom>
            <a:avLst/>
            <a:gdLst/>
            <a:ahLst/>
            <a:cxnLst/>
            <a:rect l="l" t="t" r="r" b="b"/>
            <a:pathLst>
              <a:path w="78740" h="99059">
                <a:moveTo>
                  <a:pt x="0" y="0"/>
                </a:moveTo>
                <a:lnTo>
                  <a:pt x="3471" y="26065"/>
                </a:lnTo>
                <a:lnTo>
                  <a:pt x="9436" y="51249"/>
                </a:lnTo>
                <a:lnTo>
                  <a:pt x="17762" y="75428"/>
                </a:lnTo>
                <a:lnTo>
                  <a:pt x="28321" y="98474"/>
                </a:lnTo>
                <a:lnTo>
                  <a:pt x="78168" y="3219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727617" y="6173440"/>
            <a:ext cx="165100" cy="108585"/>
          </a:xfrm>
          <a:custGeom>
            <a:avLst/>
            <a:gdLst/>
            <a:ahLst/>
            <a:cxnLst/>
            <a:rect l="l" t="t" r="r" b="b"/>
            <a:pathLst>
              <a:path w="165100" h="108585">
                <a:moveTo>
                  <a:pt x="50825" y="0"/>
                </a:moveTo>
                <a:lnTo>
                  <a:pt x="0" y="88378"/>
                </a:lnTo>
                <a:lnTo>
                  <a:pt x="5846" y="92238"/>
                </a:lnTo>
                <a:lnTo>
                  <a:pt x="10821" y="96919"/>
                </a:lnTo>
                <a:lnTo>
                  <a:pt x="14885" y="102288"/>
                </a:lnTo>
                <a:lnTo>
                  <a:pt x="17995" y="108207"/>
                </a:lnTo>
                <a:lnTo>
                  <a:pt x="128676" y="83789"/>
                </a:lnTo>
                <a:lnTo>
                  <a:pt x="164642" y="62972"/>
                </a:lnTo>
                <a:lnTo>
                  <a:pt x="139643" y="42113"/>
                </a:lnTo>
                <a:lnTo>
                  <a:pt x="112153" y="24467"/>
                </a:lnTo>
                <a:lnTo>
                  <a:pt x="82453" y="10330"/>
                </a:lnTo>
                <a:lnTo>
                  <a:pt x="5082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593188" y="6432291"/>
            <a:ext cx="102235" cy="122555"/>
          </a:xfrm>
          <a:custGeom>
            <a:avLst/>
            <a:gdLst/>
            <a:ahLst/>
            <a:cxnLst/>
            <a:rect l="l" t="t" r="r" b="b"/>
            <a:pathLst>
              <a:path w="102234" h="122554">
                <a:moveTo>
                  <a:pt x="81940" y="0"/>
                </a:moveTo>
                <a:lnTo>
                  <a:pt x="0" y="41652"/>
                </a:lnTo>
                <a:lnTo>
                  <a:pt x="101853" y="122431"/>
                </a:lnTo>
                <a:lnTo>
                  <a:pt x="8194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605507" y="6242517"/>
            <a:ext cx="102870" cy="179705"/>
          </a:xfrm>
          <a:custGeom>
            <a:avLst/>
            <a:gdLst/>
            <a:ahLst/>
            <a:cxnLst/>
            <a:rect l="l" t="t" r="r" b="b"/>
            <a:pathLst>
              <a:path w="102870" h="179704">
                <a:moveTo>
                  <a:pt x="0" y="0"/>
                </a:moveTo>
                <a:lnTo>
                  <a:pt x="0" y="179467"/>
                </a:lnTo>
                <a:lnTo>
                  <a:pt x="62750" y="147576"/>
                </a:lnTo>
                <a:lnTo>
                  <a:pt x="102742" y="55118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455076" y="6217074"/>
            <a:ext cx="103505" cy="222250"/>
          </a:xfrm>
          <a:custGeom>
            <a:avLst/>
            <a:gdLst/>
            <a:ahLst/>
            <a:cxnLst/>
            <a:rect l="l" t="t" r="r" b="b"/>
            <a:pathLst>
              <a:path w="103504" h="222250">
                <a:moveTo>
                  <a:pt x="102997" y="0"/>
                </a:moveTo>
                <a:lnTo>
                  <a:pt x="64366" y="35508"/>
                </a:lnTo>
                <a:lnTo>
                  <a:pt x="33520" y="78124"/>
                </a:lnTo>
                <a:lnTo>
                  <a:pt x="11662" y="126626"/>
                </a:lnTo>
                <a:lnTo>
                  <a:pt x="0" y="179797"/>
                </a:lnTo>
                <a:lnTo>
                  <a:pt x="102997" y="222229"/>
                </a:lnTo>
                <a:lnTo>
                  <a:pt x="10299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02267" y="743826"/>
            <a:ext cx="5410835" cy="543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INTRODUCCIÓN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F0000"/>
              </a:buClr>
              <a:buFont typeface="Arial"/>
              <a:buChar char="•"/>
            </a:pPr>
            <a:endParaRPr sz="1250">
              <a:latin typeface="Times New Roman"/>
              <a:cs typeface="Times New Roman"/>
            </a:endParaRPr>
          </a:p>
          <a:p>
            <a:pPr marL="287020" indent="-274320">
              <a:lnSpc>
                <a:spcPts val="1795"/>
              </a:lnSpc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CONSIDERACIONES </a:t>
            </a:r>
            <a:r>
              <a:rPr dirty="0" sz="1600" spc="-10">
                <a:solidFill>
                  <a:srgbClr val="A6A6A6"/>
                </a:solidFill>
                <a:latin typeface="Arial"/>
                <a:cs typeface="Arial"/>
              </a:rPr>
              <a:t>MÉTODO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CIENCIA</a:t>
            </a:r>
            <a:r>
              <a:rPr dirty="0" sz="1600" spc="-5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ECONÓMICA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El punto de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vista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económico.</a:t>
            </a:r>
            <a:r>
              <a:rPr dirty="0" sz="1400" spc="-1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Metodología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9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Economía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 Intercambio</a:t>
            </a:r>
            <a:endParaRPr sz="1400">
              <a:latin typeface="Arial"/>
              <a:cs typeface="Arial"/>
            </a:endParaRPr>
          </a:p>
          <a:p>
            <a:pPr marL="287020" indent="-274320">
              <a:lnSpc>
                <a:spcPts val="1745"/>
              </a:lnSpc>
              <a:spcBef>
                <a:spcPts val="125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 spc="-15">
                <a:solidFill>
                  <a:srgbClr val="A6A6A6"/>
                </a:solidFill>
                <a:latin typeface="Arial"/>
                <a:cs typeface="Arial"/>
              </a:rPr>
              <a:t>PARADIGMAS </a:t>
            </a:r>
            <a:r>
              <a:rPr dirty="0" sz="1600">
                <a:solidFill>
                  <a:srgbClr val="A6A6A6"/>
                </a:solidFill>
                <a:latin typeface="Arial"/>
                <a:cs typeface="Arial"/>
              </a:rPr>
              <a:t>Y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PENSAMIENTO</a:t>
            </a:r>
            <a:r>
              <a:rPr dirty="0" sz="1600" spc="-6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ECONÓMICO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Evolución del pensamiento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económico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Pensadores de referencia Escuela</a:t>
            </a:r>
            <a:r>
              <a:rPr dirty="0" sz="1400" spc="-9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Austríaca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Bases paradigma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neoclásico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54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Bases paradigma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economía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lógica (escuela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 austríaca)</a:t>
            </a:r>
            <a:endParaRPr sz="1400">
              <a:latin typeface="Arial"/>
              <a:cs typeface="Arial"/>
            </a:endParaRPr>
          </a:p>
          <a:p>
            <a:pPr marL="393700" indent="-342900">
              <a:lnSpc>
                <a:spcPts val="1795"/>
              </a:lnSpc>
              <a:spcBef>
                <a:spcPts val="1150"/>
              </a:spcBef>
              <a:buClr>
                <a:srgbClr val="BF0000"/>
              </a:buClr>
              <a:buSzPct val="84375"/>
              <a:buChar char="•"/>
              <a:tabLst>
                <a:tab pos="393065" algn="l"/>
                <a:tab pos="393700" algn="l"/>
              </a:tabLst>
            </a:pPr>
            <a:r>
              <a:rPr dirty="0" sz="1600" spc="-15">
                <a:solidFill>
                  <a:srgbClr val="A6A6A6"/>
                </a:solidFill>
                <a:latin typeface="Arial"/>
                <a:cs typeface="Arial"/>
              </a:rPr>
              <a:t>PARADIGMA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ECONOMÍA</a:t>
            </a:r>
            <a:r>
              <a:rPr dirty="0" sz="1600" spc="-17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LÓGICA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Escuela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Austríaca.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Pensadores y</a:t>
            </a:r>
            <a:r>
              <a:rPr dirty="0" sz="1400" spc="-8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teorías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El árbol genealógico de la Escuela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Austríaca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de</a:t>
            </a:r>
            <a:r>
              <a:rPr dirty="0" sz="1400" spc="-9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Economía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Un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texto: The Fundaments of Austrian</a:t>
            </a:r>
            <a:r>
              <a:rPr dirty="0" sz="1400" spc="-9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Economics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Indice del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libro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Conceptos del paradigma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 austríaco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Relación entre disciplinas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básicas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54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Planteamientos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 actuales</a:t>
            </a:r>
            <a:endParaRPr sz="1400">
              <a:latin typeface="Arial"/>
              <a:cs typeface="Arial"/>
            </a:endParaRPr>
          </a:p>
          <a:p>
            <a:pPr marL="287020" indent="-274320">
              <a:lnSpc>
                <a:spcPts val="1745"/>
              </a:lnSpc>
              <a:spcBef>
                <a:spcPts val="125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>
                <a:solidFill>
                  <a:srgbClr val="A6A6A6"/>
                </a:solidFill>
                <a:latin typeface="Arial"/>
                <a:cs typeface="Arial"/>
              </a:rPr>
              <a:t>ESCUELA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NEOCLÁSICA </a:t>
            </a:r>
            <a:r>
              <a:rPr dirty="0" sz="1600">
                <a:solidFill>
                  <a:srgbClr val="A6A6A6"/>
                </a:solidFill>
                <a:latin typeface="Arial"/>
                <a:cs typeface="Arial"/>
              </a:rPr>
              <a:t>VS ESCUELA</a:t>
            </a:r>
            <a:r>
              <a:rPr dirty="0" sz="1600" spc="-36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AUSTRÍACA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Viena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vs Chicago: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convergencia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Viena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vs Chicago: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divergencias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Hayek vs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Friedman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Tipología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sistemas</a:t>
            </a:r>
            <a:r>
              <a:rPr dirty="0" sz="1400" spc="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monetarios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54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Crisis financiera 2007 –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2015</a:t>
            </a:r>
            <a:endParaRPr sz="1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250"/>
              </a:spcBef>
              <a:buClr>
                <a:srgbClr val="BF0000"/>
              </a:buClr>
              <a:buSzPct val="84375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dirty="0" sz="1600" b="1">
                <a:solidFill>
                  <a:srgbClr val="E02D27"/>
                </a:solidFill>
                <a:latin typeface="Arial"/>
                <a:cs typeface="Arial"/>
              </a:rPr>
              <a:t>UN </a:t>
            </a:r>
            <a:r>
              <a:rPr dirty="0" sz="1600" spc="-5" b="1">
                <a:solidFill>
                  <a:srgbClr val="E02D27"/>
                </a:solidFill>
                <a:latin typeface="Arial"/>
                <a:cs typeface="Arial"/>
              </a:rPr>
              <a:t>POCO </a:t>
            </a:r>
            <a:r>
              <a:rPr dirty="0" sz="1600" b="1">
                <a:solidFill>
                  <a:srgbClr val="E02D27"/>
                </a:solidFill>
                <a:latin typeface="Arial"/>
                <a:cs typeface="Arial"/>
              </a:rPr>
              <a:t>DE</a:t>
            </a:r>
            <a:r>
              <a:rPr dirty="0" sz="1600" spc="-5" b="1">
                <a:solidFill>
                  <a:srgbClr val="E02D27"/>
                </a:solidFill>
                <a:latin typeface="Arial"/>
                <a:cs typeface="Arial"/>
              </a:rPr>
              <a:t> HUMOR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2267" y="6341987"/>
            <a:ext cx="17113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BIBLIOGRAFÍA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117792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Í</a:t>
            </a:r>
            <a:r>
              <a:rPr dirty="0"/>
              <a:t>ndice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9530" y="266547"/>
            <a:ext cx="137160" cy="79375"/>
          </a:xfrm>
          <a:custGeom>
            <a:avLst/>
            <a:gdLst/>
            <a:ahLst/>
            <a:cxnLst/>
            <a:rect l="l" t="t" r="r" b="b"/>
            <a:pathLst>
              <a:path w="137160" h="79375">
                <a:moveTo>
                  <a:pt x="122085" y="0"/>
                </a:moveTo>
                <a:lnTo>
                  <a:pt x="114490" y="0"/>
                </a:lnTo>
                <a:lnTo>
                  <a:pt x="84112" y="1777"/>
                </a:lnTo>
                <a:lnTo>
                  <a:pt x="54773" y="6973"/>
                </a:lnTo>
                <a:lnTo>
                  <a:pt x="26670" y="15382"/>
                </a:lnTo>
                <a:lnTo>
                  <a:pt x="0" y="26796"/>
                </a:lnTo>
                <a:lnTo>
                  <a:pt x="215" y="27216"/>
                </a:lnTo>
                <a:lnTo>
                  <a:pt x="97243" y="79324"/>
                </a:lnTo>
                <a:lnTo>
                  <a:pt x="137033" y="1003"/>
                </a:lnTo>
                <a:lnTo>
                  <a:pt x="129590" y="355"/>
                </a:lnTo>
                <a:lnTo>
                  <a:pt x="12208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94246" y="362026"/>
            <a:ext cx="123825" cy="152400"/>
          </a:xfrm>
          <a:custGeom>
            <a:avLst/>
            <a:gdLst/>
            <a:ahLst/>
            <a:cxnLst/>
            <a:rect l="l" t="t" r="r" b="b"/>
            <a:pathLst>
              <a:path w="123825" h="152400">
                <a:moveTo>
                  <a:pt x="70027" y="0"/>
                </a:moveTo>
                <a:lnTo>
                  <a:pt x="68199" y="1701"/>
                </a:lnTo>
                <a:lnTo>
                  <a:pt x="66192" y="3225"/>
                </a:lnTo>
                <a:lnTo>
                  <a:pt x="47853" y="13855"/>
                </a:lnTo>
                <a:lnTo>
                  <a:pt x="0" y="141084"/>
                </a:lnTo>
                <a:lnTo>
                  <a:pt x="12179" y="151777"/>
                </a:lnTo>
                <a:lnTo>
                  <a:pt x="105765" y="116751"/>
                </a:lnTo>
                <a:lnTo>
                  <a:pt x="111264" y="114554"/>
                </a:lnTo>
                <a:lnTo>
                  <a:pt x="117170" y="113195"/>
                </a:lnTo>
                <a:lnTo>
                  <a:pt x="123329" y="112699"/>
                </a:lnTo>
                <a:lnTo>
                  <a:pt x="115112" y="81808"/>
                </a:lnTo>
                <a:lnTo>
                  <a:pt x="103317" y="52563"/>
                </a:lnTo>
                <a:lnTo>
                  <a:pt x="88203" y="25212"/>
                </a:lnTo>
                <a:lnTo>
                  <a:pt x="7002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22313" y="530466"/>
            <a:ext cx="100330" cy="175260"/>
          </a:xfrm>
          <a:custGeom>
            <a:avLst/>
            <a:gdLst/>
            <a:ahLst/>
            <a:cxnLst/>
            <a:rect l="l" t="t" r="r" b="b"/>
            <a:pathLst>
              <a:path w="100329" h="175259">
                <a:moveTo>
                  <a:pt x="100304" y="0"/>
                </a:moveTo>
                <a:lnTo>
                  <a:pt x="29184" y="26606"/>
                </a:lnTo>
                <a:lnTo>
                  <a:pt x="30200" y="29235"/>
                </a:lnTo>
                <a:lnTo>
                  <a:pt x="30759" y="30784"/>
                </a:lnTo>
                <a:lnTo>
                  <a:pt x="32675" y="38009"/>
                </a:lnTo>
                <a:lnTo>
                  <a:pt x="33294" y="45385"/>
                </a:lnTo>
                <a:lnTo>
                  <a:pt x="32554" y="52782"/>
                </a:lnTo>
                <a:lnTo>
                  <a:pt x="30391" y="60071"/>
                </a:lnTo>
                <a:lnTo>
                  <a:pt x="0" y="135902"/>
                </a:lnTo>
                <a:lnTo>
                  <a:pt x="28536" y="175056"/>
                </a:lnTo>
                <a:lnTo>
                  <a:pt x="57343" y="138937"/>
                </a:lnTo>
                <a:lnTo>
                  <a:pt x="79446" y="97972"/>
                </a:lnTo>
                <a:lnTo>
                  <a:pt x="94007" y="52986"/>
                </a:lnTo>
                <a:lnTo>
                  <a:pt x="100190" y="4800"/>
                </a:lnTo>
                <a:lnTo>
                  <a:pt x="10030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26111" y="712228"/>
            <a:ext cx="189230" cy="73660"/>
          </a:xfrm>
          <a:custGeom>
            <a:avLst/>
            <a:gdLst/>
            <a:ahLst/>
            <a:cxnLst/>
            <a:rect l="l" t="t" r="r" b="b"/>
            <a:pathLst>
              <a:path w="189229" h="73659">
                <a:moveTo>
                  <a:pt x="171234" y="0"/>
                </a:moveTo>
                <a:lnTo>
                  <a:pt x="165303" y="4356"/>
                </a:lnTo>
                <a:lnTo>
                  <a:pt x="158178" y="7099"/>
                </a:lnTo>
                <a:lnTo>
                  <a:pt x="81800" y="13131"/>
                </a:lnTo>
                <a:lnTo>
                  <a:pt x="0" y="70738"/>
                </a:lnTo>
                <a:lnTo>
                  <a:pt x="9341" y="71945"/>
                </a:lnTo>
                <a:lnTo>
                  <a:pt x="18773" y="72829"/>
                </a:lnTo>
                <a:lnTo>
                  <a:pt x="28296" y="73373"/>
                </a:lnTo>
                <a:lnTo>
                  <a:pt x="37909" y="73558"/>
                </a:lnTo>
                <a:lnTo>
                  <a:pt x="79382" y="70229"/>
                </a:lnTo>
                <a:lnTo>
                  <a:pt x="118748" y="60596"/>
                </a:lnTo>
                <a:lnTo>
                  <a:pt x="155499" y="45188"/>
                </a:lnTo>
                <a:lnTo>
                  <a:pt x="189128" y="24536"/>
                </a:lnTo>
                <a:lnTo>
                  <a:pt x="1712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55779" y="603415"/>
            <a:ext cx="202565" cy="167005"/>
          </a:xfrm>
          <a:custGeom>
            <a:avLst/>
            <a:gdLst/>
            <a:ahLst/>
            <a:cxnLst/>
            <a:rect l="l" t="t" r="r" b="b"/>
            <a:pathLst>
              <a:path w="202564" h="167004">
                <a:moveTo>
                  <a:pt x="60934" y="0"/>
                </a:moveTo>
                <a:lnTo>
                  <a:pt x="7835" y="70688"/>
                </a:lnTo>
                <a:lnTo>
                  <a:pt x="4127" y="74028"/>
                </a:lnTo>
                <a:lnTo>
                  <a:pt x="0" y="76606"/>
                </a:lnTo>
                <a:lnTo>
                  <a:pt x="24373" y="105230"/>
                </a:lnTo>
                <a:lnTo>
                  <a:pt x="52573" y="130043"/>
                </a:lnTo>
                <a:lnTo>
                  <a:pt x="84165" y="150581"/>
                </a:lnTo>
                <a:lnTo>
                  <a:pt x="118719" y="166382"/>
                </a:lnTo>
                <a:lnTo>
                  <a:pt x="202399" y="107442"/>
                </a:lnTo>
                <a:lnTo>
                  <a:pt x="164591" y="82308"/>
                </a:lnTo>
                <a:lnTo>
                  <a:pt x="609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75882" y="395719"/>
            <a:ext cx="116205" cy="81915"/>
          </a:xfrm>
          <a:custGeom>
            <a:avLst/>
            <a:gdLst/>
            <a:ahLst/>
            <a:cxnLst/>
            <a:rect l="l" t="t" r="r" b="b"/>
            <a:pathLst>
              <a:path w="116204" h="81915">
                <a:moveTo>
                  <a:pt x="115582" y="0"/>
                </a:moveTo>
                <a:lnTo>
                  <a:pt x="18491" y="21437"/>
                </a:lnTo>
                <a:lnTo>
                  <a:pt x="0" y="64274"/>
                </a:lnTo>
                <a:lnTo>
                  <a:pt x="80619" y="80035"/>
                </a:lnTo>
                <a:lnTo>
                  <a:pt x="82791" y="80721"/>
                </a:lnTo>
                <a:lnTo>
                  <a:pt x="84912" y="81521"/>
                </a:lnTo>
                <a:lnTo>
                  <a:pt x="11558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61087" y="498411"/>
            <a:ext cx="154305" cy="187960"/>
          </a:xfrm>
          <a:custGeom>
            <a:avLst/>
            <a:gdLst/>
            <a:ahLst/>
            <a:cxnLst/>
            <a:rect l="l" t="t" r="r" b="b"/>
            <a:pathLst>
              <a:path w="154304" h="187959">
                <a:moveTo>
                  <a:pt x="0" y="0"/>
                </a:moveTo>
                <a:lnTo>
                  <a:pt x="24218" y="148983"/>
                </a:lnTo>
                <a:lnTo>
                  <a:pt x="32664" y="187413"/>
                </a:lnTo>
                <a:lnTo>
                  <a:pt x="112407" y="181101"/>
                </a:lnTo>
                <a:lnTo>
                  <a:pt x="154152" y="76987"/>
                </a:lnTo>
                <a:lnTo>
                  <a:pt x="85470" y="16687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06236" y="547712"/>
            <a:ext cx="78105" cy="98425"/>
          </a:xfrm>
          <a:custGeom>
            <a:avLst/>
            <a:gdLst/>
            <a:ahLst/>
            <a:cxnLst/>
            <a:rect l="l" t="t" r="r" b="b"/>
            <a:pathLst>
              <a:path w="78104" h="98425">
                <a:moveTo>
                  <a:pt x="0" y="0"/>
                </a:moveTo>
                <a:lnTo>
                  <a:pt x="3447" y="25937"/>
                </a:lnTo>
                <a:lnTo>
                  <a:pt x="9375" y="50993"/>
                </a:lnTo>
                <a:lnTo>
                  <a:pt x="17652" y="75045"/>
                </a:lnTo>
                <a:lnTo>
                  <a:pt x="28143" y="97967"/>
                </a:lnTo>
                <a:lnTo>
                  <a:pt x="77660" y="32042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77813" y="274637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29" h="107950">
                <a:moveTo>
                  <a:pt x="50482" y="0"/>
                </a:moveTo>
                <a:lnTo>
                  <a:pt x="0" y="87922"/>
                </a:lnTo>
                <a:lnTo>
                  <a:pt x="5802" y="91757"/>
                </a:lnTo>
                <a:lnTo>
                  <a:pt x="10742" y="96410"/>
                </a:lnTo>
                <a:lnTo>
                  <a:pt x="14775" y="101747"/>
                </a:lnTo>
                <a:lnTo>
                  <a:pt x="17856" y="107632"/>
                </a:lnTo>
                <a:lnTo>
                  <a:pt x="127838" y="83350"/>
                </a:lnTo>
                <a:lnTo>
                  <a:pt x="163576" y="62636"/>
                </a:lnTo>
                <a:lnTo>
                  <a:pt x="138736" y="41887"/>
                </a:lnTo>
                <a:lnTo>
                  <a:pt x="111420" y="24336"/>
                </a:lnTo>
                <a:lnTo>
                  <a:pt x="81908" y="10276"/>
                </a:lnTo>
                <a:lnTo>
                  <a:pt x="5048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44234" y="532142"/>
            <a:ext cx="101600" cy="121920"/>
          </a:xfrm>
          <a:custGeom>
            <a:avLst/>
            <a:gdLst/>
            <a:ahLst/>
            <a:cxnLst/>
            <a:rect l="l" t="t" r="r" b="b"/>
            <a:pathLst>
              <a:path w="101600" h="121920">
                <a:moveTo>
                  <a:pt x="81407" y="0"/>
                </a:moveTo>
                <a:lnTo>
                  <a:pt x="0" y="41427"/>
                </a:lnTo>
                <a:lnTo>
                  <a:pt x="101206" y="121780"/>
                </a:lnTo>
                <a:lnTo>
                  <a:pt x="8140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56477" y="343357"/>
            <a:ext cx="102235" cy="179070"/>
          </a:xfrm>
          <a:custGeom>
            <a:avLst/>
            <a:gdLst/>
            <a:ahLst/>
            <a:cxnLst/>
            <a:rect l="l" t="t" r="r" b="b"/>
            <a:pathLst>
              <a:path w="102235" h="179070">
                <a:moveTo>
                  <a:pt x="0" y="0"/>
                </a:moveTo>
                <a:lnTo>
                  <a:pt x="0" y="178523"/>
                </a:lnTo>
                <a:lnTo>
                  <a:pt x="62344" y="146799"/>
                </a:lnTo>
                <a:lnTo>
                  <a:pt x="102069" y="5482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06998" y="318046"/>
            <a:ext cx="102870" cy="221615"/>
          </a:xfrm>
          <a:custGeom>
            <a:avLst/>
            <a:gdLst/>
            <a:ahLst/>
            <a:cxnLst/>
            <a:rect l="l" t="t" r="r" b="b"/>
            <a:pathLst>
              <a:path w="102870" h="221615">
                <a:moveTo>
                  <a:pt x="102349" y="0"/>
                </a:moveTo>
                <a:lnTo>
                  <a:pt x="63957" y="35321"/>
                </a:lnTo>
                <a:lnTo>
                  <a:pt x="33305" y="77711"/>
                </a:lnTo>
                <a:lnTo>
                  <a:pt x="11587" y="125958"/>
                </a:lnTo>
                <a:lnTo>
                  <a:pt x="0" y="178854"/>
                </a:lnTo>
                <a:lnTo>
                  <a:pt x="102349" y="221056"/>
                </a:lnTo>
                <a:lnTo>
                  <a:pt x="102349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59029" y="401688"/>
            <a:ext cx="45720" cy="249554"/>
          </a:xfrm>
          <a:custGeom>
            <a:avLst/>
            <a:gdLst/>
            <a:ahLst/>
            <a:cxnLst/>
            <a:rect l="l" t="t" r="r" b="b"/>
            <a:pathLst>
              <a:path w="45720" h="249554">
                <a:moveTo>
                  <a:pt x="22898" y="0"/>
                </a:moveTo>
                <a:lnTo>
                  <a:pt x="13903" y="1750"/>
                </a:lnTo>
                <a:lnTo>
                  <a:pt x="6634" y="6553"/>
                </a:lnTo>
                <a:lnTo>
                  <a:pt x="1772" y="13737"/>
                </a:lnTo>
                <a:lnTo>
                  <a:pt x="0" y="22631"/>
                </a:lnTo>
                <a:lnTo>
                  <a:pt x="0" y="226428"/>
                </a:lnTo>
                <a:lnTo>
                  <a:pt x="1772" y="235316"/>
                </a:lnTo>
                <a:lnTo>
                  <a:pt x="6634" y="242501"/>
                </a:lnTo>
                <a:lnTo>
                  <a:pt x="13903" y="247307"/>
                </a:lnTo>
                <a:lnTo>
                  <a:pt x="22898" y="249059"/>
                </a:lnTo>
                <a:lnTo>
                  <a:pt x="31753" y="247307"/>
                </a:lnTo>
                <a:lnTo>
                  <a:pt x="38914" y="242501"/>
                </a:lnTo>
                <a:lnTo>
                  <a:pt x="43706" y="235316"/>
                </a:lnTo>
                <a:lnTo>
                  <a:pt x="45453" y="226428"/>
                </a:lnTo>
                <a:lnTo>
                  <a:pt x="45453" y="22631"/>
                </a:lnTo>
                <a:lnTo>
                  <a:pt x="43706" y="13737"/>
                </a:lnTo>
                <a:lnTo>
                  <a:pt x="38914" y="6553"/>
                </a:lnTo>
                <a:lnTo>
                  <a:pt x="31753" y="1750"/>
                </a:lnTo>
                <a:lnTo>
                  <a:pt x="2289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34797" y="460946"/>
            <a:ext cx="179108" cy="191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44207" y="402031"/>
            <a:ext cx="240588" cy="248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230147" y="403415"/>
            <a:ext cx="204330" cy="2456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525384" y="398094"/>
            <a:ext cx="1295082" cy="252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55972" y="6258477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5" h="432434">
                <a:moveTo>
                  <a:pt x="216026" y="0"/>
                </a:moveTo>
                <a:lnTo>
                  <a:pt x="166495" y="5705"/>
                </a:lnTo>
                <a:lnTo>
                  <a:pt x="121025" y="21956"/>
                </a:lnTo>
                <a:lnTo>
                  <a:pt x="80915" y="47457"/>
                </a:lnTo>
                <a:lnTo>
                  <a:pt x="47460" y="80911"/>
                </a:lnTo>
                <a:lnTo>
                  <a:pt x="21958" y="121021"/>
                </a:lnTo>
                <a:lnTo>
                  <a:pt x="5705" y="166491"/>
                </a:lnTo>
                <a:lnTo>
                  <a:pt x="0" y="216023"/>
                </a:lnTo>
                <a:lnTo>
                  <a:pt x="5705" y="265555"/>
                </a:lnTo>
                <a:lnTo>
                  <a:pt x="21958" y="311025"/>
                </a:lnTo>
                <a:lnTo>
                  <a:pt x="47460" y="351135"/>
                </a:lnTo>
                <a:lnTo>
                  <a:pt x="80915" y="384589"/>
                </a:lnTo>
                <a:lnTo>
                  <a:pt x="121025" y="410090"/>
                </a:lnTo>
                <a:lnTo>
                  <a:pt x="166495" y="426342"/>
                </a:lnTo>
                <a:lnTo>
                  <a:pt x="216026" y="432047"/>
                </a:lnTo>
                <a:lnTo>
                  <a:pt x="265558" y="426342"/>
                </a:lnTo>
                <a:lnTo>
                  <a:pt x="311028" y="410090"/>
                </a:lnTo>
                <a:lnTo>
                  <a:pt x="351138" y="384589"/>
                </a:lnTo>
                <a:lnTo>
                  <a:pt x="384593" y="351135"/>
                </a:lnTo>
                <a:lnTo>
                  <a:pt x="410095" y="311025"/>
                </a:lnTo>
                <a:lnTo>
                  <a:pt x="426348" y="265555"/>
                </a:lnTo>
                <a:lnTo>
                  <a:pt x="432053" y="216023"/>
                </a:lnTo>
                <a:lnTo>
                  <a:pt x="426348" y="166491"/>
                </a:lnTo>
                <a:lnTo>
                  <a:pt x="410095" y="121021"/>
                </a:lnTo>
                <a:lnTo>
                  <a:pt x="384593" y="80911"/>
                </a:lnTo>
                <a:lnTo>
                  <a:pt x="351138" y="47457"/>
                </a:lnTo>
                <a:lnTo>
                  <a:pt x="311028" y="21956"/>
                </a:lnTo>
                <a:lnTo>
                  <a:pt x="265558" y="5705"/>
                </a:lnTo>
                <a:lnTo>
                  <a:pt x="21602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505614" y="6385249"/>
            <a:ext cx="1384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29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98522" y="6165303"/>
            <a:ext cx="138430" cy="80010"/>
          </a:xfrm>
          <a:custGeom>
            <a:avLst/>
            <a:gdLst/>
            <a:ahLst/>
            <a:cxnLst/>
            <a:rect l="l" t="t" r="r" b="b"/>
            <a:pathLst>
              <a:path w="138429" h="80010">
                <a:moveTo>
                  <a:pt x="122872" y="0"/>
                </a:moveTo>
                <a:lnTo>
                  <a:pt x="115227" y="0"/>
                </a:lnTo>
                <a:lnTo>
                  <a:pt x="84648" y="1789"/>
                </a:lnTo>
                <a:lnTo>
                  <a:pt x="55122" y="7016"/>
                </a:lnTo>
                <a:lnTo>
                  <a:pt x="26842" y="15471"/>
                </a:lnTo>
                <a:lnTo>
                  <a:pt x="0" y="26943"/>
                </a:lnTo>
                <a:lnTo>
                  <a:pt x="126" y="27226"/>
                </a:lnTo>
                <a:lnTo>
                  <a:pt x="215" y="27357"/>
                </a:lnTo>
                <a:lnTo>
                  <a:pt x="97866" y="79745"/>
                </a:lnTo>
                <a:lnTo>
                  <a:pt x="137896" y="1009"/>
                </a:lnTo>
                <a:lnTo>
                  <a:pt x="130428" y="364"/>
                </a:lnTo>
                <a:lnTo>
                  <a:pt x="12287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844813" y="6261286"/>
            <a:ext cx="124460" cy="153035"/>
          </a:xfrm>
          <a:custGeom>
            <a:avLst/>
            <a:gdLst/>
            <a:ahLst/>
            <a:cxnLst/>
            <a:rect l="l" t="t" r="r" b="b"/>
            <a:pathLst>
              <a:path w="124459" h="153035">
                <a:moveTo>
                  <a:pt x="70484" y="0"/>
                </a:moveTo>
                <a:lnTo>
                  <a:pt x="68643" y="1709"/>
                </a:lnTo>
                <a:lnTo>
                  <a:pt x="66611" y="3239"/>
                </a:lnTo>
                <a:lnTo>
                  <a:pt x="48158" y="13930"/>
                </a:lnTo>
                <a:lnTo>
                  <a:pt x="0" y="141831"/>
                </a:lnTo>
                <a:lnTo>
                  <a:pt x="12255" y="152579"/>
                </a:lnTo>
                <a:lnTo>
                  <a:pt x="106451" y="117374"/>
                </a:lnTo>
                <a:lnTo>
                  <a:pt x="111975" y="115154"/>
                </a:lnTo>
                <a:lnTo>
                  <a:pt x="117932" y="113784"/>
                </a:lnTo>
                <a:lnTo>
                  <a:pt x="124117" y="113292"/>
                </a:lnTo>
                <a:lnTo>
                  <a:pt x="115844" y="82238"/>
                </a:lnTo>
                <a:lnTo>
                  <a:pt x="103978" y="52839"/>
                </a:lnTo>
                <a:lnTo>
                  <a:pt x="88773" y="25343"/>
                </a:lnTo>
                <a:lnTo>
                  <a:pt x="7048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873058" y="6430612"/>
            <a:ext cx="100965" cy="176530"/>
          </a:xfrm>
          <a:custGeom>
            <a:avLst/>
            <a:gdLst/>
            <a:ahLst/>
            <a:cxnLst/>
            <a:rect l="l" t="t" r="r" b="b"/>
            <a:pathLst>
              <a:path w="100965" h="176529">
                <a:moveTo>
                  <a:pt x="100952" y="0"/>
                </a:moveTo>
                <a:lnTo>
                  <a:pt x="29375" y="26747"/>
                </a:lnTo>
                <a:lnTo>
                  <a:pt x="30403" y="29391"/>
                </a:lnTo>
                <a:lnTo>
                  <a:pt x="30962" y="30947"/>
                </a:lnTo>
                <a:lnTo>
                  <a:pt x="32887" y="38210"/>
                </a:lnTo>
                <a:lnTo>
                  <a:pt x="33512" y="45623"/>
                </a:lnTo>
                <a:lnTo>
                  <a:pt x="32769" y="53057"/>
                </a:lnTo>
                <a:lnTo>
                  <a:pt x="30594" y="60385"/>
                </a:lnTo>
                <a:lnTo>
                  <a:pt x="0" y="136626"/>
                </a:lnTo>
                <a:lnTo>
                  <a:pt x="28740" y="175978"/>
                </a:lnTo>
                <a:lnTo>
                  <a:pt x="57723" y="139669"/>
                </a:lnTo>
                <a:lnTo>
                  <a:pt x="79967" y="98488"/>
                </a:lnTo>
                <a:lnTo>
                  <a:pt x="94621" y="53266"/>
                </a:lnTo>
                <a:lnTo>
                  <a:pt x="100837" y="4831"/>
                </a:lnTo>
                <a:lnTo>
                  <a:pt x="10095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675598" y="6613331"/>
            <a:ext cx="190500" cy="74295"/>
          </a:xfrm>
          <a:custGeom>
            <a:avLst/>
            <a:gdLst/>
            <a:ahLst/>
            <a:cxnLst/>
            <a:rect l="l" t="t" r="r" b="b"/>
            <a:pathLst>
              <a:path w="190500" h="74295">
                <a:moveTo>
                  <a:pt x="172338" y="0"/>
                </a:moveTo>
                <a:lnTo>
                  <a:pt x="166357" y="4380"/>
                </a:lnTo>
                <a:lnTo>
                  <a:pt x="159194" y="7139"/>
                </a:lnTo>
                <a:lnTo>
                  <a:pt x="82321" y="13200"/>
                </a:lnTo>
                <a:lnTo>
                  <a:pt x="0" y="71109"/>
                </a:lnTo>
                <a:lnTo>
                  <a:pt x="9393" y="72326"/>
                </a:lnTo>
                <a:lnTo>
                  <a:pt x="18884" y="73214"/>
                </a:lnTo>
                <a:lnTo>
                  <a:pt x="28471" y="73758"/>
                </a:lnTo>
                <a:lnTo>
                  <a:pt x="38150" y="73943"/>
                </a:lnTo>
                <a:lnTo>
                  <a:pt x="79892" y="70596"/>
                </a:lnTo>
                <a:lnTo>
                  <a:pt x="119511" y="60911"/>
                </a:lnTo>
                <a:lnTo>
                  <a:pt x="156499" y="45421"/>
                </a:lnTo>
                <a:lnTo>
                  <a:pt x="190347" y="24660"/>
                </a:lnTo>
                <a:lnTo>
                  <a:pt x="17233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504173" y="6503945"/>
            <a:ext cx="203835" cy="167640"/>
          </a:xfrm>
          <a:custGeom>
            <a:avLst/>
            <a:gdLst/>
            <a:ahLst/>
            <a:cxnLst/>
            <a:rect l="l" t="t" r="r" b="b"/>
            <a:pathLst>
              <a:path w="203834" h="167640">
                <a:moveTo>
                  <a:pt x="61315" y="0"/>
                </a:moveTo>
                <a:lnTo>
                  <a:pt x="7874" y="71061"/>
                </a:lnTo>
                <a:lnTo>
                  <a:pt x="4152" y="74416"/>
                </a:lnTo>
                <a:lnTo>
                  <a:pt x="0" y="77015"/>
                </a:lnTo>
                <a:lnTo>
                  <a:pt x="24523" y="105784"/>
                </a:lnTo>
                <a:lnTo>
                  <a:pt x="52900" y="130725"/>
                </a:lnTo>
                <a:lnTo>
                  <a:pt x="84694" y="151371"/>
                </a:lnTo>
                <a:lnTo>
                  <a:pt x="119468" y="167256"/>
                </a:lnTo>
                <a:lnTo>
                  <a:pt x="203695" y="108013"/>
                </a:lnTo>
                <a:lnTo>
                  <a:pt x="165646" y="82730"/>
                </a:lnTo>
                <a:lnTo>
                  <a:pt x="6131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725674" y="6295151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116331" y="0"/>
                </a:moveTo>
                <a:lnTo>
                  <a:pt x="18630" y="21559"/>
                </a:lnTo>
                <a:lnTo>
                  <a:pt x="0" y="64625"/>
                </a:lnTo>
                <a:lnTo>
                  <a:pt x="81152" y="80459"/>
                </a:lnTo>
                <a:lnTo>
                  <a:pt x="83337" y="81147"/>
                </a:lnTo>
                <a:lnTo>
                  <a:pt x="85471" y="81956"/>
                </a:lnTo>
                <a:lnTo>
                  <a:pt x="116331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710803" y="6398394"/>
            <a:ext cx="155575" cy="188595"/>
          </a:xfrm>
          <a:custGeom>
            <a:avLst/>
            <a:gdLst/>
            <a:ahLst/>
            <a:cxnLst/>
            <a:rect l="l" t="t" r="r" b="b"/>
            <a:pathLst>
              <a:path w="155575" h="188595">
                <a:moveTo>
                  <a:pt x="0" y="0"/>
                </a:moveTo>
                <a:lnTo>
                  <a:pt x="24371" y="149768"/>
                </a:lnTo>
                <a:lnTo>
                  <a:pt x="32854" y="188386"/>
                </a:lnTo>
                <a:lnTo>
                  <a:pt x="113118" y="182045"/>
                </a:lnTo>
                <a:lnTo>
                  <a:pt x="155143" y="77388"/>
                </a:lnTo>
                <a:lnTo>
                  <a:pt x="86004" y="16776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454301" y="6447964"/>
            <a:ext cx="78740" cy="99060"/>
          </a:xfrm>
          <a:custGeom>
            <a:avLst/>
            <a:gdLst/>
            <a:ahLst/>
            <a:cxnLst/>
            <a:rect l="l" t="t" r="r" b="b"/>
            <a:pathLst>
              <a:path w="78740" h="99059">
                <a:moveTo>
                  <a:pt x="0" y="0"/>
                </a:moveTo>
                <a:lnTo>
                  <a:pt x="3471" y="26065"/>
                </a:lnTo>
                <a:lnTo>
                  <a:pt x="9436" y="51249"/>
                </a:lnTo>
                <a:lnTo>
                  <a:pt x="17762" y="75428"/>
                </a:lnTo>
                <a:lnTo>
                  <a:pt x="28321" y="98474"/>
                </a:lnTo>
                <a:lnTo>
                  <a:pt x="78168" y="3219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727617" y="6173440"/>
            <a:ext cx="165100" cy="108585"/>
          </a:xfrm>
          <a:custGeom>
            <a:avLst/>
            <a:gdLst/>
            <a:ahLst/>
            <a:cxnLst/>
            <a:rect l="l" t="t" r="r" b="b"/>
            <a:pathLst>
              <a:path w="165100" h="108585">
                <a:moveTo>
                  <a:pt x="50825" y="0"/>
                </a:moveTo>
                <a:lnTo>
                  <a:pt x="0" y="88378"/>
                </a:lnTo>
                <a:lnTo>
                  <a:pt x="5846" y="92238"/>
                </a:lnTo>
                <a:lnTo>
                  <a:pt x="10821" y="96919"/>
                </a:lnTo>
                <a:lnTo>
                  <a:pt x="14885" y="102288"/>
                </a:lnTo>
                <a:lnTo>
                  <a:pt x="17995" y="108207"/>
                </a:lnTo>
                <a:lnTo>
                  <a:pt x="128676" y="83789"/>
                </a:lnTo>
                <a:lnTo>
                  <a:pt x="164642" y="62972"/>
                </a:lnTo>
                <a:lnTo>
                  <a:pt x="139643" y="42113"/>
                </a:lnTo>
                <a:lnTo>
                  <a:pt x="112153" y="24467"/>
                </a:lnTo>
                <a:lnTo>
                  <a:pt x="82453" y="10330"/>
                </a:lnTo>
                <a:lnTo>
                  <a:pt x="5082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593188" y="6432291"/>
            <a:ext cx="102235" cy="122555"/>
          </a:xfrm>
          <a:custGeom>
            <a:avLst/>
            <a:gdLst/>
            <a:ahLst/>
            <a:cxnLst/>
            <a:rect l="l" t="t" r="r" b="b"/>
            <a:pathLst>
              <a:path w="102234" h="122554">
                <a:moveTo>
                  <a:pt x="81940" y="0"/>
                </a:moveTo>
                <a:lnTo>
                  <a:pt x="0" y="41652"/>
                </a:lnTo>
                <a:lnTo>
                  <a:pt x="101853" y="122431"/>
                </a:lnTo>
                <a:lnTo>
                  <a:pt x="8194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605507" y="6242517"/>
            <a:ext cx="102870" cy="179705"/>
          </a:xfrm>
          <a:custGeom>
            <a:avLst/>
            <a:gdLst/>
            <a:ahLst/>
            <a:cxnLst/>
            <a:rect l="l" t="t" r="r" b="b"/>
            <a:pathLst>
              <a:path w="102870" h="179704">
                <a:moveTo>
                  <a:pt x="0" y="0"/>
                </a:moveTo>
                <a:lnTo>
                  <a:pt x="0" y="179467"/>
                </a:lnTo>
                <a:lnTo>
                  <a:pt x="62750" y="147576"/>
                </a:lnTo>
                <a:lnTo>
                  <a:pt x="102742" y="55118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455076" y="6217074"/>
            <a:ext cx="103505" cy="222250"/>
          </a:xfrm>
          <a:custGeom>
            <a:avLst/>
            <a:gdLst/>
            <a:ahLst/>
            <a:cxnLst/>
            <a:rect l="l" t="t" r="r" b="b"/>
            <a:pathLst>
              <a:path w="103504" h="222250">
                <a:moveTo>
                  <a:pt x="102997" y="0"/>
                </a:moveTo>
                <a:lnTo>
                  <a:pt x="64366" y="35508"/>
                </a:lnTo>
                <a:lnTo>
                  <a:pt x="33520" y="78124"/>
                </a:lnTo>
                <a:lnTo>
                  <a:pt x="11662" y="126626"/>
                </a:lnTo>
                <a:lnTo>
                  <a:pt x="0" y="179797"/>
                </a:lnTo>
                <a:lnTo>
                  <a:pt x="102997" y="222229"/>
                </a:lnTo>
                <a:lnTo>
                  <a:pt x="10299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02267" y="743826"/>
            <a:ext cx="5410835" cy="543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INTRODUCCIÓN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F0000"/>
              </a:buClr>
              <a:buFont typeface="Arial"/>
              <a:buChar char="•"/>
            </a:pPr>
            <a:endParaRPr sz="1250">
              <a:latin typeface="Times New Roman"/>
              <a:cs typeface="Times New Roman"/>
            </a:endParaRPr>
          </a:p>
          <a:p>
            <a:pPr marL="287020" indent="-274320">
              <a:lnSpc>
                <a:spcPts val="1795"/>
              </a:lnSpc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CONSIDERACIONES </a:t>
            </a:r>
            <a:r>
              <a:rPr dirty="0" sz="1600" spc="-10">
                <a:solidFill>
                  <a:srgbClr val="A6A6A6"/>
                </a:solidFill>
                <a:latin typeface="Arial"/>
                <a:cs typeface="Arial"/>
              </a:rPr>
              <a:t>MÉTODO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CIENCIA</a:t>
            </a:r>
            <a:r>
              <a:rPr dirty="0" sz="1600" spc="-5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ECONÓMICA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El punto de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vista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económico.</a:t>
            </a:r>
            <a:r>
              <a:rPr dirty="0" sz="1400" spc="-1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Metodología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9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Economía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 Intercambio</a:t>
            </a:r>
            <a:endParaRPr sz="1400">
              <a:latin typeface="Arial"/>
              <a:cs typeface="Arial"/>
            </a:endParaRPr>
          </a:p>
          <a:p>
            <a:pPr marL="287020" indent="-274320">
              <a:lnSpc>
                <a:spcPts val="1745"/>
              </a:lnSpc>
              <a:spcBef>
                <a:spcPts val="125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 spc="-15">
                <a:solidFill>
                  <a:srgbClr val="A6A6A6"/>
                </a:solidFill>
                <a:latin typeface="Arial"/>
                <a:cs typeface="Arial"/>
              </a:rPr>
              <a:t>PARADIGMAS </a:t>
            </a:r>
            <a:r>
              <a:rPr dirty="0" sz="1600">
                <a:solidFill>
                  <a:srgbClr val="A6A6A6"/>
                </a:solidFill>
                <a:latin typeface="Arial"/>
                <a:cs typeface="Arial"/>
              </a:rPr>
              <a:t>Y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PENSAMIENTO</a:t>
            </a:r>
            <a:r>
              <a:rPr dirty="0" sz="1600" spc="-6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ECONÓMICO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Evolución del pensamiento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económico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Pensadores de referencia Escuela</a:t>
            </a:r>
            <a:r>
              <a:rPr dirty="0" sz="1400" spc="-9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Austríaca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Bases paradigma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neoclásico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54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Bases paradigma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economía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lógica (escuela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 austríaca)</a:t>
            </a:r>
            <a:endParaRPr sz="1400">
              <a:latin typeface="Arial"/>
              <a:cs typeface="Arial"/>
            </a:endParaRPr>
          </a:p>
          <a:p>
            <a:pPr marL="393700" indent="-342900">
              <a:lnSpc>
                <a:spcPts val="1795"/>
              </a:lnSpc>
              <a:spcBef>
                <a:spcPts val="1150"/>
              </a:spcBef>
              <a:buClr>
                <a:srgbClr val="BF0000"/>
              </a:buClr>
              <a:buSzPct val="84375"/>
              <a:buChar char="•"/>
              <a:tabLst>
                <a:tab pos="393065" algn="l"/>
                <a:tab pos="393700" algn="l"/>
              </a:tabLst>
            </a:pPr>
            <a:r>
              <a:rPr dirty="0" sz="1600" spc="-15">
                <a:solidFill>
                  <a:srgbClr val="A6A6A6"/>
                </a:solidFill>
                <a:latin typeface="Arial"/>
                <a:cs typeface="Arial"/>
              </a:rPr>
              <a:t>PARADIGMA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ECONOMÍA</a:t>
            </a:r>
            <a:r>
              <a:rPr dirty="0" sz="1600" spc="-17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LÓGICA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Escuela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Austríaca.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Pensadores y</a:t>
            </a:r>
            <a:r>
              <a:rPr dirty="0" sz="1400" spc="-8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teorías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El árbol genealógico de la Escuela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Austríaca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de</a:t>
            </a:r>
            <a:r>
              <a:rPr dirty="0" sz="1400" spc="-9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Economía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Un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texto: The Fundaments of Austrian</a:t>
            </a:r>
            <a:r>
              <a:rPr dirty="0" sz="1400" spc="-9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Economics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Indice del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libro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Conceptos del paradigma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 austríaco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Relación entre disciplinas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básicas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54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Planteamientos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 actuales</a:t>
            </a:r>
            <a:endParaRPr sz="1400">
              <a:latin typeface="Arial"/>
              <a:cs typeface="Arial"/>
            </a:endParaRPr>
          </a:p>
          <a:p>
            <a:pPr marL="287020" indent="-274320">
              <a:lnSpc>
                <a:spcPts val="1745"/>
              </a:lnSpc>
              <a:spcBef>
                <a:spcPts val="125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>
                <a:solidFill>
                  <a:srgbClr val="A6A6A6"/>
                </a:solidFill>
                <a:latin typeface="Arial"/>
                <a:cs typeface="Arial"/>
              </a:rPr>
              <a:t>ESCUELA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NEOCLÁSICA </a:t>
            </a:r>
            <a:r>
              <a:rPr dirty="0" sz="1600">
                <a:solidFill>
                  <a:srgbClr val="A6A6A6"/>
                </a:solidFill>
                <a:latin typeface="Arial"/>
                <a:cs typeface="Arial"/>
              </a:rPr>
              <a:t>VS ESCUELA</a:t>
            </a:r>
            <a:r>
              <a:rPr dirty="0" sz="1600" spc="-36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AUSTRÍACA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Viena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vs Chicago: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convergencia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Viena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vs Chicago: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divergencias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Hayek vs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Friedman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Tipología </a:t>
            </a:r>
            <a:r>
              <a:rPr dirty="0" sz="1400" spc="-5">
                <a:solidFill>
                  <a:srgbClr val="A6A6A6"/>
                </a:solidFill>
                <a:latin typeface="Arial"/>
                <a:cs typeface="Arial"/>
              </a:rPr>
              <a:t>sistemas</a:t>
            </a:r>
            <a:r>
              <a:rPr dirty="0" sz="1400" spc="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monetarios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54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Crisis financiera 2007 –</a:t>
            </a:r>
            <a:r>
              <a:rPr dirty="0" sz="1400" spc="-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A6A6A6"/>
                </a:solidFill>
                <a:latin typeface="Arial"/>
                <a:cs typeface="Arial"/>
              </a:rPr>
              <a:t>2015</a:t>
            </a:r>
            <a:endParaRPr sz="1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25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>
                <a:solidFill>
                  <a:srgbClr val="A6A6A6"/>
                </a:solidFill>
                <a:latin typeface="Arial"/>
                <a:cs typeface="Arial"/>
              </a:rPr>
              <a:t>UN 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POCO </a:t>
            </a:r>
            <a:r>
              <a:rPr dirty="0" sz="1600">
                <a:solidFill>
                  <a:srgbClr val="A6A6A6"/>
                </a:solidFill>
                <a:latin typeface="Arial"/>
                <a:cs typeface="Arial"/>
              </a:rPr>
              <a:t>DE</a:t>
            </a:r>
            <a:r>
              <a:rPr dirty="0" sz="1600" spc="-5">
                <a:solidFill>
                  <a:srgbClr val="A6A6A6"/>
                </a:solidFill>
                <a:latin typeface="Arial"/>
                <a:cs typeface="Arial"/>
              </a:rPr>
              <a:t> HUMOR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2267" y="6341987"/>
            <a:ext cx="176783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F0000"/>
              </a:buClr>
              <a:buSzPct val="84375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dirty="0" sz="1600" b="1">
                <a:solidFill>
                  <a:srgbClr val="E02D27"/>
                </a:solidFill>
                <a:latin typeface="Arial"/>
                <a:cs typeface="Arial"/>
              </a:rPr>
              <a:t>BIBLIOGRAFÍA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117792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Í</a:t>
            </a:r>
            <a:r>
              <a:rPr dirty="0"/>
              <a:t>ndice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3867" y="6385249"/>
            <a:ext cx="8191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283" y="133273"/>
            <a:ext cx="566610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Instituto </a:t>
            </a:r>
            <a:r>
              <a:rPr dirty="0"/>
              <a:t>von Mises</a:t>
            </a:r>
            <a:r>
              <a:rPr dirty="0" spc="-75"/>
              <a:t> </a:t>
            </a:r>
            <a:r>
              <a:rPr dirty="0"/>
              <a:t>Barcelona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283" y="734224"/>
            <a:ext cx="3082290" cy="109855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F0000"/>
              </a:buClr>
              <a:buSzPct val="85714"/>
              <a:buChar char=""/>
              <a:tabLst>
                <a:tab pos="286385" algn="l"/>
                <a:tab pos="287020" algn="l"/>
              </a:tabLst>
            </a:pP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Fundado </a:t>
            </a:r>
            <a:r>
              <a:rPr dirty="0" sz="1400" spc="-5">
                <a:solidFill>
                  <a:srgbClr val="262626"/>
                </a:solidFill>
                <a:latin typeface="Arial"/>
                <a:cs typeface="Arial"/>
              </a:rPr>
              <a:t>en el</a:t>
            </a:r>
            <a:r>
              <a:rPr dirty="0" sz="1400" spc="-1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262626"/>
                </a:solidFill>
                <a:latin typeface="Arial"/>
                <a:cs typeface="Arial"/>
              </a:rPr>
              <a:t>2007</a:t>
            </a:r>
            <a:endParaRPr sz="1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00"/>
              </a:spcBef>
              <a:buClr>
                <a:srgbClr val="BF0000"/>
              </a:buClr>
              <a:buSzPct val="85714"/>
              <a:buChar char=""/>
              <a:tabLst>
                <a:tab pos="286385" algn="l"/>
                <a:tab pos="287020" algn="l"/>
              </a:tabLst>
            </a:pP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Junta</a:t>
            </a:r>
            <a:r>
              <a:rPr dirty="0" sz="1400" spc="-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fundadores:</a:t>
            </a:r>
            <a:endParaRPr sz="1400">
              <a:latin typeface="Arial"/>
              <a:cs typeface="Arial"/>
            </a:endParaRPr>
          </a:p>
          <a:p>
            <a:pPr lvl="1" marL="825500" indent="-228600">
              <a:lnSpc>
                <a:spcPct val="100000"/>
              </a:lnSpc>
              <a:spcBef>
                <a:spcPts val="409"/>
              </a:spcBef>
              <a:buClr>
                <a:srgbClr val="DCAAAA"/>
              </a:buClr>
              <a:buSzPct val="85714"/>
              <a:buFont typeface="Courier New"/>
              <a:buChar char="o"/>
              <a:tabLst>
                <a:tab pos="825500" algn="l"/>
              </a:tabLst>
            </a:pP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Antonio</a:t>
            </a:r>
            <a:r>
              <a:rPr dirty="0" sz="1400" spc="-8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Argandoña</a:t>
            </a:r>
            <a:endParaRPr sz="1400">
              <a:latin typeface="Arial"/>
              <a:cs typeface="Arial"/>
            </a:endParaRPr>
          </a:p>
          <a:p>
            <a:pPr lvl="1" marL="825500" indent="-228600">
              <a:lnSpc>
                <a:spcPct val="100000"/>
              </a:lnSpc>
              <a:spcBef>
                <a:spcPts val="320"/>
              </a:spcBef>
              <a:buClr>
                <a:srgbClr val="DCAAAA"/>
              </a:buClr>
              <a:buSzPct val="85714"/>
              <a:buFont typeface="Courier New"/>
              <a:buChar char="o"/>
              <a:tabLst>
                <a:tab pos="825500" algn="l"/>
              </a:tabLst>
            </a:pP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Lorenzo Bernardo de</a:t>
            </a:r>
            <a:r>
              <a:rPr dirty="0" sz="1400" spc="-9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Quirós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7483" y="1820075"/>
            <a:ext cx="2369820" cy="184150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20"/>
              </a:spcBef>
              <a:buClr>
                <a:srgbClr val="DCAAAA"/>
              </a:buClr>
              <a:buSzPct val="85714"/>
              <a:buFont typeface="Courier New"/>
              <a:buChar char="o"/>
              <a:tabLst>
                <a:tab pos="241300" algn="l"/>
              </a:tabLst>
            </a:pP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Antonio</a:t>
            </a:r>
            <a:r>
              <a:rPr dirty="0" sz="1400" spc="-8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62626"/>
                </a:solidFill>
                <a:latin typeface="Arial"/>
                <a:cs typeface="Arial"/>
              </a:rPr>
              <a:t>Fernàndez-Teixidó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Clr>
                <a:srgbClr val="DCAAAA"/>
              </a:buClr>
              <a:buSzPct val="85714"/>
              <a:buFont typeface="Courier New"/>
              <a:buChar char="o"/>
              <a:tabLst>
                <a:tab pos="241300" algn="l"/>
              </a:tabLst>
            </a:pP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Enrique</a:t>
            </a:r>
            <a:r>
              <a:rPr dirty="0" sz="1400" spc="-1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Gomis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Clr>
                <a:srgbClr val="DCAAAA"/>
              </a:buClr>
              <a:buSzPct val="85714"/>
              <a:buFont typeface="Courier New"/>
              <a:buChar char="o"/>
              <a:tabLst>
                <a:tab pos="241300" algn="l"/>
              </a:tabLst>
            </a:pP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Lluís</a:t>
            </a:r>
            <a:r>
              <a:rPr dirty="0" sz="1400" spc="-1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Monset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Clr>
                <a:srgbClr val="DCAAAA"/>
              </a:buClr>
              <a:buSzPct val="85714"/>
              <a:buFont typeface="Courier New"/>
              <a:buChar char="o"/>
              <a:tabLst>
                <a:tab pos="241300" algn="l"/>
              </a:tabLst>
            </a:pP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Juan</a:t>
            </a:r>
            <a:r>
              <a:rPr dirty="0" sz="1400" spc="-1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Rosell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Clr>
                <a:srgbClr val="DCAAAA"/>
              </a:buClr>
              <a:buSzPct val="85714"/>
              <a:buFont typeface="Courier New"/>
              <a:buChar char="o"/>
              <a:tabLst>
                <a:tab pos="241300" algn="l"/>
              </a:tabLst>
            </a:pPr>
            <a:r>
              <a:rPr dirty="0" sz="1400" spc="-5">
                <a:solidFill>
                  <a:srgbClr val="262626"/>
                </a:solidFill>
                <a:latin typeface="Arial"/>
                <a:cs typeface="Arial"/>
              </a:rPr>
              <a:t>Francesc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Solé</a:t>
            </a:r>
            <a:r>
              <a:rPr dirty="0" sz="14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Parellada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Clr>
                <a:srgbClr val="DCAAAA"/>
              </a:buClr>
              <a:buSzPct val="85714"/>
              <a:buFont typeface="Courier New"/>
              <a:buChar char="o"/>
              <a:tabLst>
                <a:tab pos="241300" algn="l"/>
              </a:tabLst>
            </a:pP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Joaquín</a:t>
            </a:r>
            <a:r>
              <a:rPr dirty="0" sz="14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262626"/>
                </a:solidFill>
                <a:latin typeface="Arial"/>
                <a:cs typeface="Arial"/>
              </a:rPr>
              <a:t>Trigo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Clr>
                <a:srgbClr val="DCAAAA"/>
              </a:buClr>
              <a:buSzPct val="85714"/>
              <a:buFont typeface="Courier New"/>
              <a:buChar char="o"/>
              <a:tabLst>
                <a:tab pos="241300" algn="l"/>
              </a:tabLst>
            </a:pP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Juan</a:t>
            </a:r>
            <a:r>
              <a:rPr dirty="0" sz="1400" spc="-30">
                <a:solidFill>
                  <a:srgbClr val="262626"/>
                </a:solidFill>
                <a:latin typeface="Arial"/>
                <a:cs typeface="Arial"/>
              </a:rPr>
              <a:t> Torras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283" y="3703485"/>
            <a:ext cx="7620634" cy="1597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79400" marR="5080" indent="-266700">
              <a:lnSpc>
                <a:spcPct val="100200"/>
              </a:lnSpc>
              <a:spcBef>
                <a:spcPts val="95"/>
              </a:spcBef>
              <a:buClr>
                <a:srgbClr val="BF0000"/>
              </a:buClr>
              <a:buSzPct val="85714"/>
              <a:buChar char=""/>
              <a:tabLst>
                <a:tab pos="287020" algn="l"/>
              </a:tabLst>
            </a:pPr>
            <a:r>
              <a:rPr dirty="0" sz="1400" spc="-5">
                <a:solidFill>
                  <a:srgbClr val="262626"/>
                </a:solidFill>
                <a:latin typeface="Arial"/>
                <a:cs typeface="Arial"/>
              </a:rPr>
              <a:t>La </a:t>
            </a:r>
            <a:r>
              <a:rPr dirty="0" sz="1400" spc="-5" b="1">
                <a:solidFill>
                  <a:srgbClr val="323232"/>
                </a:solidFill>
                <a:latin typeface="Arial"/>
                <a:cs typeface="Arial"/>
              </a:rPr>
              <a:t>misión del Instituto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es </a:t>
            </a:r>
            <a:r>
              <a:rPr dirty="0" sz="1400" spc="-5">
                <a:solidFill>
                  <a:srgbClr val="262626"/>
                </a:solidFill>
                <a:latin typeface="Arial"/>
                <a:cs typeface="Arial"/>
              </a:rPr>
              <a:t>actuar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como centro para la creación y difusión de ideas y  </a:t>
            </a:r>
            <a:r>
              <a:rPr dirty="0" sz="1400" spc="-5">
                <a:solidFill>
                  <a:srgbClr val="262626"/>
                </a:solidFill>
                <a:latin typeface="Arial"/>
                <a:cs typeface="Arial"/>
              </a:rPr>
              <a:t>proyectos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que ayuden a una reflexión serena acerca de los problemas </a:t>
            </a:r>
            <a:r>
              <a:rPr dirty="0" sz="1400" spc="-5">
                <a:solidFill>
                  <a:srgbClr val="262626"/>
                </a:solidFill>
                <a:latin typeface="Arial"/>
                <a:cs typeface="Arial"/>
              </a:rPr>
              <a:t>actuales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y de los  retos con los que nos enfrentamos en una sociedad </a:t>
            </a:r>
            <a:r>
              <a:rPr dirty="0" sz="1400" spc="-5">
                <a:solidFill>
                  <a:srgbClr val="262626"/>
                </a:solidFill>
                <a:latin typeface="Arial"/>
                <a:cs typeface="Arial"/>
              </a:rPr>
              <a:t>abierta.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Dar </a:t>
            </a:r>
            <a:r>
              <a:rPr dirty="0" sz="1400" spc="-5">
                <a:solidFill>
                  <a:srgbClr val="262626"/>
                </a:solidFill>
                <a:latin typeface="Arial"/>
                <a:cs typeface="Arial"/>
              </a:rPr>
              <a:t>respuesta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a los problemas  que se plantean en la convivencia, en un entrono de </a:t>
            </a:r>
            <a:r>
              <a:rPr dirty="0" sz="1400" spc="-5">
                <a:solidFill>
                  <a:srgbClr val="262626"/>
                </a:solidFill>
                <a:latin typeface="Arial"/>
                <a:cs typeface="Arial"/>
              </a:rPr>
              <a:t>economía,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desde un marco de  </a:t>
            </a:r>
            <a:r>
              <a:rPr dirty="0" sz="1400" spc="-5">
                <a:solidFill>
                  <a:srgbClr val="262626"/>
                </a:solidFill>
                <a:latin typeface="Arial"/>
                <a:cs typeface="Arial"/>
              </a:rPr>
              <a:t>libertades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con un enfoque </a:t>
            </a:r>
            <a:r>
              <a:rPr dirty="0" sz="1400" spc="-5">
                <a:solidFill>
                  <a:srgbClr val="262626"/>
                </a:solidFill>
                <a:latin typeface="Arial"/>
                <a:cs typeface="Arial"/>
              </a:rPr>
              <a:t>humanista.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Influir en el ámbito </a:t>
            </a:r>
            <a:r>
              <a:rPr dirty="0" sz="1400" spc="-5">
                <a:solidFill>
                  <a:srgbClr val="262626"/>
                </a:solidFill>
                <a:latin typeface="Arial"/>
                <a:cs typeface="Arial"/>
              </a:rPr>
              <a:t>institucional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y </a:t>
            </a:r>
            <a:r>
              <a:rPr dirty="0" sz="1400" spc="-5">
                <a:solidFill>
                  <a:srgbClr val="262626"/>
                </a:solidFill>
                <a:latin typeface="Arial"/>
                <a:cs typeface="Arial"/>
              </a:rPr>
              <a:t>proyectar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la acción  del </a:t>
            </a:r>
            <a:r>
              <a:rPr dirty="0" sz="1400" spc="-5">
                <a:solidFill>
                  <a:srgbClr val="262626"/>
                </a:solidFill>
                <a:latin typeface="Arial"/>
                <a:cs typeface="Arial"/>
              </a:rPr>
              <a:t>Instituto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en la gente joven.</a:t>
            </a:r>
            <a:endParaRPr sz="14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BF0000"/>
              </a:buClr>
              <a:buSzPct val="85714"/>
              <a:buChar char=""/>
              <a:tabLst>
                <a:tab pos="286385" algn="l"/>
                <a:tab pos="287020" algn="l"/>
              </a:tabLst>
            </a:pP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Mises Barcelona, se plantea la reflexión y la acción primordialmente en cuatro</a:t>
            </a:r>
            <a:r>
              <a:rPr dirty="0" sz="1400" spc="-6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frentes: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0783" y="5287174"/>
            <a:ext cx="1964055" cy="132080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20"/>
              </a:spcBef>
              <a:buClr>
                <a:srgbClr val="9B2D1F"/>
              </a:buClr>
              <a:buSzPct val="85714"/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 sz="1400" spc="-5">
                <a:solidFill>
                  <a:srgbClr val="262626"/>
                </a:solidFill>
                <a:latin typeface="Arial"/>
                <a:cs typeface="Arial"/>
              </a:rPr>
              <a:t>Ética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y</a:t>
            </a:r>
            <a:r>
              <a:rPr dirty="0" sz="1400" spc="-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Moral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Clr>
                <a:srgbClr val="9B2D1F"/>
              </a:buClr>
              <a:buSzPct val="85714"/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Desarrollo</a:t>
            </a:r>
            <a:r>
              <a:rPr dirty="0" sz="1400" spc="-1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social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Clr>
                <a:srgbClr val="9B2D1F"/>
              </a:buClr>
              <a:buSzPct val="85714"/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 sz="1400" spc="-5">
                <a:solidFill>
                  <a:srgbClr val="262626"/>
                </a:solidFill>
                <a:latin typeface="Arial"/>
                <a:cs typeface="Arial"/>
              </a:rPr>
              <a:t>Instituciones</a:t>
            </a:r>
            <a:r>
              <a:rPr dirty="0" sz="14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Políticas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Clr>
                <a:srgbClr val="9B2D1F"/>
              </a:buClr>
              <a:buSzPct val="85714"/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Marco</a:t>
            </a:r>
            <a:r>
              <a:rPr dirty="0" sz="1400" spc="-1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Cultural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Clr>
                <a:srgbClr val="9B2D1F"/>
              </a:buClr>
              <a:buSzPct val="85714"/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dirty="0" sz="1400" spc="-5">
                <a:solidFill>
                  <a:srgbClr val="262626"/>
                </a:solidFill>
                <a:latin typeface="Arial"/>
                <a:cs typeface="Arial"/>
              </a:rPr>
              <a:t>Sistémica</a:t>
            </a:r>
            <a:r>
              <a:rPr dirty="0" sz="1400" spc="-4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62626"/>
                </a:solidFill>
                <a:latin typeface="Arial"/>
                <a:cs typeface="Arial"/>
              </a:rPr>
              <a:t>Económico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63962" y="1052741"/>
            <a:ext cx="4032885" cy="2376805"/>
          </a:xfrm>
          <a:custGeom>
            <a:avLst/>
            <a:gdLst/>
            <a:ahLst/>
            <a:cxnLst/>
            <a:rect l="l" t="t" r="r" b="b"/>
            <a:pathLst>
              <a:path w="4032884" h="2376804">
                <a:moveTo>
                  <a:pt x="2016226" y="0"/>
                </a:moveTo>
                <a:lnTo>
                  <a:pt x="1287932" y="692454"/>
                </a:lnTo>
                <a:lnTo>
                  <a:pt x="0" y="907643"/>
                </a:lnTo>
                <a:lnTo>
                  <a:pt x="837818" y="1550797"/>
                </a:lnTo>
                <a:lnTo>
                  <a:pt x="770127" y="2376258"/>
                </a:lnTo>
                <a:lnTo>
                  <a:pt x="2016226" y="2081288"/>
                </a:lnTo>
                <a:lnTo>
                  <a:pt x="3238123" y="2081288"/>
                </a:lnTo>
                <a:lnTo>
                  <a:pt x="3194621" y="1550797"/>
                </a:lnTo>
                <a:lnTo>
                  <a:pt x="4032440" y="907643"/>
                </a:lnTo>
                <a:lnTo>
                  <a:pt x="2744508" y="692454"/>
                </a:lnTo>
                <a:lnTo>
                  <a:pt x="2016226" y="0"/>
                </a:lnTo>
                <a:close/>
              </a:path>
              <a:path w="4032884" h="2376804">
                <a:moveTo>
                  <a:pt x="3238123" y="2081288"/>
                </a:moveTo>
                <a:lnTo>
                  <a:pt x="2016226" y="2081288"/>
                </a:lnTo>
                <a:lnTo>
                  <a:pt x="3262312" y="2376258"/>
                </a:lnTo>
                <a:lnTo>
                  <a:pt x="3238123" y="2081288"/>
                </a:lnTo>
                <a:close/>
              </a:path>
            </a:pathLst>
          </a:custGeom>
          <a:solidFill>
            <a:srgbClr val="F7D8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63965" y="1052741"/>
            <a:ext cx="4032885" cy="2376805"/>
          </a:xfrm>
          <a:custGeom>
            <a:avLst/>
            <a:gdLst/>
            <a:ahLst/>
            <a:cxnLst/>
            <a:rect l="l" t="t" r="r" b="b"/>
            <a:pathLst>
              <a:path w="4032884" h="2376804">
                <a:moveTo>
                  <a:pt x="0" y="907649"/>
                </a:moveTo>
                <a:lnTo>
                  <a:pt x="1287925" y="692459"/>
                </a:lnTo>
                <a:lnTo>
                  <a:pt x="2016214" y="0"/>
                </a:lnTo>
                <a:lnTo>
                  <a:pt x="2744504" y="692459"/>
                </a:lnTo>
                <a:lnTo>
                  <a:pt x="4032433" y="907649"/>
                </a:lnTo>
                <a:lnTo>
                  <a:pt x="3194613" y="1550798"/>
                </a:lnTo>
                <a:lnTo>
                  <a:pt x="3262313" y="2376258"/>
                </a:lnTo>
                <a:lnTo>
                  <a:pt x="2016214" y="2081288"/>
                </a:lnTo>
                <a:lnTo>
                  <a:pt x="770127" y="2376258"/>
                </a:lnTo>
                <a:lnTo>
                  <a:pt x="837819" y="1550798"/>
                </a:lnTo>
                <a:lnTo>
                  <a:pt x="0" y="907649"/>
                </a:lnTo>
                <a:close/>
              </a:path>
            </a:pathLst>
          </a:custGeom>
          <a:ln w="12699">
            <a:solidFill>
              <a:srgbClr val="FFCC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302448" y="1817306"/>
            <a:ext cx="156146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0000"/>
                </a:solidFill>
                <a:latin typeface="Tahoma"/>
                <a:cs typeface="Tahoma"/>
              </a:rPr>
              <a:t>Solución </a:t>
            </a:r>
            <a:r>
              <a:rPr dirty="0" sz="200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2000" spc="-6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0000"/>
                </a:solidFill>
                <a:latin typeface="Tahoma"/>
                <a:cs typeface="Tahoma"/>
              </a:rPr>
              <a:t>los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95800" y="2122106"/>
            <a:ext cx="217487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0000"/>
                </a:solidFill>
                <a:latin typeface="Tahoma"/>
                <a:cs typeface="Tahoma"/>
              </a:rPr>
              <a:t>problemas </a:t>
            </a:r>
            <a:r>
              <a:rPr dirty="0" sz="2000">
                <a:solidFill>
                  <a:srgbClr val="FF0000"/>
                </a:solidFill>
                <a:latin typeface="Tahoma"/>
                <a:cs typeface="Tahoma"/>
              </a:rPr>
              <a:t>sociales  </a:t>
            </a:r>
            <a:r>
              <a:rPr dirty="0" sz="2000" spc="-5">
                <a:solidFill>
                  <a:srgbClr val="FF0000"/>
                </a:solidFill>
                <a:latin typeface="Tahoma"/>
                <a:cs typeface="Tahoma"/>
              </a:rPr>
              <a:t>desde un marco</a:t>
            </a:r>
            <a:r>
              <a:rPr dirty="0" sz="2000" spc="-5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Tahoma"/>
                <a:cs typeface="Tahoma"/>
              </a:rPr>
              <a:t>de  libertades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5614" y="6385249"/>
            <a:ext cx="1384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30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295402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Bibliografía</a:t>
            </a:r>
            <a:r>
              <a:rPr dirty="0" spc="-40"/>
              <a:t> </a:t>
            </a:r>
            <a:r>
              <a:rPr dirty="0" spc="-5"/>
              <a:t>I/IV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0495" y="4758169"/>
            <a:ext cx="2081530" cy="41402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Gene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Callahan: “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Economics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u="sng" sz="1300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for real</a:t>
            </a:r>
            <a:r>
              <a:rPr dirty="0" u="sng" sz="1300" spc="-1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people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”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83764" y="980732"/>
            <a:ext cx="1944217" cy="3528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794758" y="4758169"/>
            <a:ext cx="1383665" cy="6172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Henry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Hazlitt:  </a:t>
            </a: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“</a:t>
            </a:r>
            <a:r>
              <a:rPr dirty="0" u="sng" sz="1300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Economics 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1300" spc="-100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300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one </a:t>
            </a: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lesson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”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16017" y="980732"/>
            <a:ext cx="1944217" cy="3528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3527" y="980732"/>
            <a:ext cx="1944217" cy="3600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0259" y="4758169"/>
            <a:ext cx="1878964" cy="41402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dirty="0" sz="1300" spc="-20">
                <a:solidFill>
                  <a:srgbClr val="262626"/>
                </a:solidFill>
                <a:latin typeface="Arial"/>
                <a:cs typeface="Arial"/>
              </a:rPr>
              <a:t>F.A.Hayek: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“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Individualism 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 and </a:t>
            </a:r>
            <a:r>
              <a:rPr dirty="0" u="sng" sz="1300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Economic</a:t>
            </a:r>
            <a:r>
              <a:rPr dirty="0" u="sng" sz="1300" spc="-20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Order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”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4990" y="4686160"/>
            <a:ext cx="1769110" cy="41402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Israel M.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Kirzner: “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The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u="sng" sz="1300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Economic point 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300" spc="-8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view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”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48258" y="980732"/>
            <a:ext cx="1872208" cy="35283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5614" y="6385249"/>
            <a:ext cx="1384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31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307403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Bibliografía</a:t>
            </a:r>
            <a:r>
              <a:rPr dirty="0" spc="-40"/>
              <a:t> </a:t>
            </a:r>
            <a:r>
              <a:rPr dirty="0" spc="-5"/>
              <a:t>II/IV</a:t>
            </a:r>
          </a:p>
        </p:txBody>
      </p:sp>
      <p:sp>
        <p:nvSpPr>
          <p:cNvPr id="4" name="object 4"/>
          <p:cNvSpPr/>
          <p:nvPr/>
        </p:nvSpPr>
        <p:spPr>
          <a:xfrm>
            <a:off x="323527" y="1052741"/>
            <a:ext cx="1944217" cy="3528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2267" y="4758169"/>
            <a:ext cx="1659255" cy="8077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98300"/>
              </a:lnSpc>
              <a:spcBef>
                <a:spcPts val="125"/>
              </a:spcBef>
            </a:pP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Jesus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Huerta </a:t>
            </a: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de</a:t>
            </a:r>
            <a:r>
              <a:rPr dirty="0" sz="1300" spc="-7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Soto:  “</a:t>
            </a:r>
            <a:r>
              <a:rPr dirty="0" u="sng" sz="1300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Curso por internet de </a:t>
            </a: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u="sng" sz="1300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Introducción a la </a:t>
            </a: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Economía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”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55773" y="1052741"/>
            <a:ext cx="1944217" cy="3528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706522" y="4830178"/>
            <a:ext cx="1659255" cy="8077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98300"/>
              </a:lnSpc>
              <a:spcBef>
                <a:spcPts val="125"/>
              </a:spcBef>
            </a:pP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Jesus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Huerta </a:t>
            </a: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de</a:t>
            </a:r>
            <a:r>
              <a:rPr dirty="0" sz="1300" spc="-7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Soto: 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“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Historia </a:t>
            </a:r>
            <a:r>
              <a:rPr dirty="0" u="sng" sz="1300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de</a:t>
            </a: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l  </a:t>
            </a:r>
            <a:r>
              <a:rPr dirty="0" u="sng" sz="1300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pensamiento </a:t>
            </a: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económico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”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20267" y="1052741"/>
            <a:ext cx="1944217" cy="3528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099007" y="4758169"/>
            <a:ext cx="1383665" cy="8077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98300"/>
              </a:lnSpc>
              <a:spcBef>
                <a:spcPts val="125"/>
              </a:spcBef>
            </a:pP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Jordi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Franch:  “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Economía.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u="sng" sz="1300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Humanidades y </a:t>
            </a: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u="sng" sz="1300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Ciencias</a:t>
            </a:r>
            <a:r>
              <a:rPr dirty="0" u="sng" sz="1300" spc="-60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Sociales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”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66766" y="4830178"/>
            <a:ext cx="1659255" cy="6172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Jesús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Huerta </a:t>
            </a: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de</a:t>
            </a:r>
            <a:r>
              <a:rPr dirty="0" sz="1300" spc="-7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Soto:  “</a:t>
            </a:r>
            <a:r>
              <a:rPr dirty="0" u="sng" sz="1300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La esencia de la </a:t>
            </a: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u="sng" sz="1300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Escuela</a:t>
            </a:r>
            <a:r>
              <a:rPr dirty="0" u="sng" sz="1300" spc="-8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Austríaca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”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88027" y="1052741"/>
            <a:ext cx="1944217" cy="35283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5614" y="6385249"/>
            <a:ext cx="1384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32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319405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Bibliografía</a:t>
            </a:r>
            <a:r>
              <a:rPr dirty="0" spc="-40"/>
              <a:t> </a:t>
            </a:r>
            <a:r>
              <a:rPr dirty="0" spc="-5"/>
              <a:t>III/IV</a:t>
            </a:r>
          </a:p>
        </p:txBody>
      </p:sp>
      <p:sp>
        <p:nvSpPr>
          <p:cNvPr id="4" name="object 4"/>
          <p:cNvSpPr/>
          <p:nvPr/>
        </p:nvSpPr>
        <p:spPr>
          <a:xfrm>
            <a:off x="323528" y="1052728"/>
            <a:ext cx="1944217" cy="3501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2267" y="4686160"/>
            <a:ext cx="1713864" cy="6172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Lawrence H.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White:</a:t>
            </a:r>
            <a:r>
              <a:rPr dirty="0" sz="1300" spc="-7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“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E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l  </a:t>
            </a:r>
            <a:r>
              <a:rPr dirty="0" u="sng" sz="1300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choque de ideas </a:t>
            </a: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económicas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”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2504" y="4686160"/>
            <a:ext cx="1539875" cy="6172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Louis M.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Spadaro:  “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New Directions in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Austrian</a:t>
            </a:r>
            <a:r>
              <a:rPr dirty="0" u="sng" sz="1300" spc="-2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Economics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”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83764" y="1052741"/>
            <a:ext cx="1944217" cy="3528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16017" y="1052741"/>
            <a:ext cx="1944217" cy="3528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866766" y="4758169"/>
            <a:ext cx="1564005" cy="41402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Peter D.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Schiff:</a:t>
            </a:r>
            <a:r>
              <a:rPr dirty="0" sz="1300" spc="-9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“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How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u="sng" sz="1300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an economy</a:t>
            </a:r>
            <a:r>
              <a:rPr dirty="0" u="sng" sz="1300" spc="-50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grows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”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53877" y="1052741"/>
            <a:ext cx="1938598" cy="35283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026998" y="4830178"/>
            <a:ext cx="1484630" cy="6172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300">
                <a:solidFill>
                  <a:srgbClr val="262626"/>
                </a:solidFill>
                <a:latin typeface="Arial"/>
                <a:cs typeface="Arial"/>
              </a:rPr>
              <a:t>Peter G. Klein:</a:t>
            </a:r>
            <a:r>
              <a:rPr dirty="0" sz="1300" spc="-114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“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The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u="sng" sz="1300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Capitalist &amp; 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The 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u="sng" sz="13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Entrepreneur</a:t>
            </a:r>
            <a:r>
              <a:rPr dirty="0" sz="1300" spc="-5">
                <a:solidFill>
                  <a:srgbClr val="262626"/>
                </a:solidFill>
                <a:latin typeface="Arial"/>
                <a:cs typeface="Arial"/>
              </a:rPr>
              <a:t>”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5614" y="6385249"/>
            <a:ext cx="1384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33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324231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Bibliografía</a:t>
            </a:r>
            <a:r>
              <a:rPr dirty="0" spc="-40"/>
              <a:t> </a:t>
            </a:r>
            <a:r>
              <a:rPr dirty="0" spc="-5"/>
              <a:t>IV/IV</a:t>
            </a:r>
          </a:p>
        </p:txBody>
      </p:sp>
      <p:sp>
        <p:nvSpPr>
          <p:cNvPr id="4" name="object 4"/>
          <p:cNvSpPr/>
          <p:nvPr/>
        </p:nvSpPr>
        <p:spPr>
          <a:xfrm>
            <a:off x="3347859" y="1052741"/>
            <a:ext cx="2319769" cy="3528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54590" y="4830178"/>
            <a:ext cx="2465070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>
                <a:solidFill>
                  <a:srgbClr val="262626"/>
                </a:solidFill>
                <a:latin typeface="Arial"/>
                <a:cs typeface="Arial"/>
              </a:rPr>
              <a:t>Ludwig von Mises:</a:t>
            </a:r>
            <a:r>
              <a:rPr dirty="0" sz="1600" spc="-8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262626"/>
                </a:solidFill>
                <a:latin typeface="Arial"/>
                <a:cs typeface="Arial"/>
              </a:rPr>
              <a:t>“</a:t>
            </a:r>
            <a:r>
              <a:rPr dirty="0" u="sng" sz="1600" spc="-1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L’Acció </a:t>
            </a:r>
            <a:r>
              <a:rPr dirty="0" sz="1600" spc="-1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u="sng" sz="1600" spc="-5">
                <a:solidFill>
                  <a:srgbClr val="262626"/>
                </a:solidFill>
                <a:uFill>
                  <a:solidFill>
                    <a:srgbClr val="323232"/>
                  </a:solidFill>
                </a:uFill>
                <a:latin typeface="Arial"/>
                <a:cs typeface="Arial"/>
              </a:rPr>
              <a:t>Humana</a:t>
            </a:r>
            <a:r>
              <a:rPr dirty="0" sz="1600" spc="-5">
                <a:solidFill>
                  <a:srgbClr val="262626"/>
                </a:solidFill>
                <a:latin typeface="Arial"/>
                <a:cs typeface="Arial"/>
              </a:rPr>
              <a:t>”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283" y="713016"/>
            <a:ext cx="6325235" cy="5819775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0"/>
              </a:spcBef>
              <a:buChar char="-"/>
              <a:tabLst>
                <a:tab pos="297815" algn="l"/>
                <a:tab pos="298450" algn="l"/>
              </a:tabLst>
            </a:pPr>
            <a:r>
              <a:rPr dirty="0" sz="2000">
                <a:solidFill>
                  <a:srgbClr val="262626"/>
                </a:solidFill>
                <a:latin typeface="Arial"/>
                <a:cs typeface="Arial"/>
              </a:rPr>
              <a:t>Mises </a:t>
            </a:r>
            <a:r>
              <a:rPr dirty="0" sz="2000" spc="-5">
                <a:solidFill>
                  <a:srgbClr val="262626"/>
                </a:solidFill>
                <a:latin typeface="Arial"/>
                <a:cs typeface="Arial"/>
              </a:rPr>
              <a:t>Institute </a:t>
            </a:r>
            <a:r>
              <a:rPr dirty="0" sz="2000">
                <a:solidFill>
                  <a:srgbClr val="262626"/>
                </a:solidFill>
                <a:latin typeface="Arial"/>
                <a:cs typeface="Arial"/>
              </a:rPr>
              <a:t>(</a:t>
            </a:r>
            <a:r>
              <a:rPr dirty="0" sz="2000">
                <a:solidFill>
                  <a:srgbClr val="900000"/>
                </a:solidFill>
                <a:latin typeface="Arial"/>
                <a:cs typeface="Arial"/>
              </a:rPr>
              <a:t> </a:t>
            </a:r>
            <a:r>
              <a:rPr dirty="0" u="sng" sz="2000" spc="-5">
                <a:solidFill>
                  <a:srgbClr val="900000"/>
                </a:solidFill>
                <a:uFill>
                  <a:solidFill>
                    <a:srgbClr val="A31400"/>
                  </a:solidFill>
                </a:uFill>
                <a:latin typeface="Arial"/>
                <a:cs typeface="Arial"/>
                <a:hlinkClick r:id="rId2"/>
              </a:rPr>
              <a:t>www.vonmisesinstitute-europe.org</a:t>
            </a:r>
            <a:r>
              <a:rPr dirty="0" sz="2000" spc="-45">
                <a:solidFill>
                  <a:srgbClr val="900000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2000">
                <a:solidFill>
                  <a:srgbClr val="262626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900"/>
              </a:spcBef>
              <a:buChar char="-"/>
              <a:tabLst>
                <a:tab pos="297815" algn="l"/>
                <a:tab pos="298450" algn="l"/>
              </a:tabLst>
            </a:pPr>
            <a:r>
              <a:rPr dirty="0" sz="2000" spc="-5">
                <a:solidFill>
                  <a:srgbClr val="262626"/>
                </a:solidFill>
                <a:latin typeface="Arial"/>
                <a:cs typeface="Arial"/>
              </a:rPr>
              <a:t>Cato Institute </a:t>
            </a:r>
            <a:r>
              <a:rPr dirty="0" sz="2000">
                <a:solidFill>
                  <a:srgbClr val="262626"/>
                </a:solidFill>
                <a:latin typeface="Arial"/>
                <a:cs typeface="Arial"/>
              </a:rPr>
              <a:t>(</a:t>
            </a:r>
            <a:r>
              <a:rPr dirty="0" sz="2000">
                <a:solidFill>
                  <a:srgbClr val="900000"/>
                </a:solidFill>
                <a:latin typeface="Arial"/>
                <a:cs typeface="Arial"/>
              </a:rPr>
              <a:t> </a:t>
            </a:r>
            <a:r>
              <a:rPr dirty="0" u="sng" sz="2000" spc="-15">
                <a:solidFill>
                  <a:srgbClr val="900000"/>
                </a:solidFill>
                <a:uFill>
                  <a:solidFill>
                    <a:srgbClr val="A31400"/>
                  </a:solidFill>
                </a:uFill>
                <a:latin typeface="Arial"/>
                <a:cs typeface="Arial"/>
                <a:hlinkClick r:id="rId3"/>
              </a:rPr>
              <a:t>www.cato.org</a:t>
            </a:r>
            <a:r>
              <a:rPr dirty="0" sz="2000">
                <a:solidFill>
                  <a:srgbClr val="900000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2000">
                <a:solidFill>
                  <a:srgbClr val="262626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Char char="-"/>
              <a:tabLst>
                <a:tab pos="297815" algn="l"/>
                <a:tab pos="298450" algn="l"/>
              </a:tabLst>
            </a:pPr>
            <a:r>
              <a:rPr dirty="0" sz="2000" spc="-5">
                <a:solidFill>
                  <a:srgbClr val="262626"/>
                </a:solidFill>
                <a:latin typeface="Arial"/>
                <a:cs typeface="Arial"/>
              </a:rPr>
              <a:t>Institute </a:t>
            </a:r>
            <a:r>
              <a:rPr dirty="0" sz="2000">
                <a:solidFill>
                  <a:srgbClr val="262626"/>
                </a:solidFill>
                <a:latin typeface="Arial"/>
                <a:cs typeface="Arial"/>
              </a:rPr>
              <a:t>of Economic </a:t>
            </a:r>
            <a:r>
              <a:rPr dirty="0" sz="2000" spc="-10">
                <a:solidFill>
                  <a:srgbClr val="262626"/>
                </a:solidFill>
                <a:latin typeface="Arial"/>
                <a:cs typeface="Arial"/>
              </a:rPr>
              <a:t>Affairs (</a:t>
            </a:r>
            <a:r>
              <a:rPr dirty="0" u="sng" sz="2000" spc="-10">
                <a:solidFill>
                  <a:srgbClr val="900000"/>
                </a:solidFill>
                <a:uFill>
                  <a:solidFill>
                    <a:srgbClr val="A31400"/>
                  </a:solidFill>
                </a:uFill>
                <a:latin typeface="Arial"/>
                <a:cs typeface="Arial"/>
                <a:hlinkClick r:id="rId4"/>
              </a:rPr>
              <a:t>www.iea.org.uk</a:t>
            </a:r>
            <a:r>
              <a:rPr dirty="0" sz="2000" spc="-120">
                <a:solidFill>
                  <a:srgbClr val="900000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000">
                <a:solidFill>
                  <a:srgbClr val="262626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900"/>
              </a:spcBef>
              <a:buChar char="-"/>
              <a:tabLst>
                <a:tab pos="297815" algn="l"/>
                <a:tab pos="298450" algn="l"/>
              </a:tabLst>
            </a:pPr>
            <a:r>
              <a:rPr dirty="0" sz="2000" spc="-5">
                <a:solidFill>
                  <a:srgbClr val="262626"/>
                </a:solidFill>
                <a:latin typeface="Arial"/>
                <a:cs typeface="Arial"/>
              </a:rPr>
              <a:t>Instituo </a:t>
            </a:r>
            <a:r>
              <a:rPr dirty="0" sz="2000">
                <a:solidFill>
                  <a:srgbClr val="262626"/>
                </a:solidFill>
                <a:latin typeface="Arial"/>
                <a:cs typeface="Arial"/>
              </a:rPr>
              <a:t>Juan de Mariana (</a:t>
            </a:r>
            <a:r>
              <a:rPr dirty="0" sz="2000">
                <a:solidFill>
                  <a:srgbClr val="900000"/>
                </a:solidFill>
                <a:latin typeface="Arial"/>
                <a:cs typeface="Arial"/>
              </a:rPr>
              <a:t> </a:t>
            </a:r>
            <a:r>
              <a:rPr dirty="0" u="sng" sz="2000" spc="-10">
                <a:solidFill>
                  <a:srgbClr val="900000"/>
                </a:solidFill>
                <a:uFill>
                  <a:solidFill>
                    <a:srgbClr val="A31400"/>
                  </a:solidFill>
                </a:uFill>
                <a:latin typeface="Arial"/>
                <a:cs typeface="Arial"/>
                <a:hlinkClick r:id="rId5"/>
              </a:rPr>
              <a:t>www.juandemariana.org</a:t>
            </a:r>
            <a:r>
              <a:rPr dirty="0" sz="2000" spc="5">
                <a:solidFill>
                  <a:srgbClr val="900000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2000">
                <a:solidFill>
                  <a:srgbClr val="262626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Char char="-"/>
              <a:tabLst>
                <a:tab pos="297815" algn="l"/>
                <a:tab pos="298450" algn="l"/>
              </a:tabLst>
            </a:pPr>
            <a:r>
              <a:rPr dirty="0" sz="2000" spc="-5">
                <a:solidFill>
                  <a:srgbClr val="262626"/>
                </a:solidFill>
                <a:latin typeface="Arial"/>
                <a:cs typeface="Arial"/>
              </a:rPr>
              <a:t>Liberty Fund </a:t>
            </a:r>
            <a:r>
              <a:rPr dirty="0" sz="2000" spc="-10">
                <a:solidFill>
                  <a:srgbClr val="262626"/>
                </a:solidFill>
                <a:latin typeface="Arial"/>
                <a:cs typeface="Arial"/>
              </a:rPr>
              <a:t>(</a:t>
            </a:r>
            <a:r>
              <a:rPr dirty="0" u="sng" sz="2000" spc="-10">
                <a:solidFill>
                  <a:srgbClr val="900000"/>
                </a:solidFill>
                <a:uFill>
                  <a:solidFill>
                    <a:srgbClr val="A31400"/>
                  </a:solidFill>
                </a:uFill>
                <a:latin typeface="Arial"/>
                <a:cs typeface="Arial"/>
                <a:hlinkClick r:id="rId6"/>
              </a:rPr>
              <a:t>www.libertyfund.org</a:t>
            </a:r>
            <a:r>
              <a:rPr dirty="0" sz="2000" spc="5">
                <a:solidFill>
                  <a:srgbClr val="9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62626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Char char="-"/>
              <a:tabLst>
                <a:tab pos="297815" algn="l"/>
                <a:tab pos="298450" algn="l"/>
              </a:tabLst>
            </a:pPr>
            <a:r>
              <a:rPr dirty="0" sz="2000" spc="-5">
                <a:solidFill>
                  <a:srgbClr val="262626"/>
                </a:solidFill>
                <a:latin typeface="Arial"/>
                <a:cs typeface="Arial"/>
              </a:rPr>
              <a:t>Heritage Foundation </a:t>
            </a:r>
            <a:r>
              <a:rPr dirty="0" sz="2000" spc="-10">
                <a:solidFill>
                  <a:srgbClr val="262626"/>
                </a:solidFill>
                <a:latin typeface="Arial"/>
                <a:cs typeface="Arial"/>
              </a:rPr>
              <a:t>(</a:t>
            </a:r>
            <a:r>
              <a:rPr dirty="0" u="sng" sz="2000" spc="-10">
                <a:solidFill>
                  <a:srgbClr val="900000"/>
                </a:solidFill>
                <a:uFill>
                  <a:solidFill>
                    <a:srgbClr val="A31400"/>
                  </a:solidFill>
                </a:uFill>
                <a:latin typeface="Arial"/>
                <a:cs typeface="Arial"/>
                <a:hlinkClick r:id="rId7"/>
              </a:rPr>
              <a:t>www.heritage.org</a:t>
            </a:r>
            <a:r>
              <a:rPr dirty="0" sz="2000" spc="5">
                <a:solidFill>
                  <a:srgbClr val="900000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2000">
                <a:solidFill>
                  <a:srgbClr val="262626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900"/>
              </a:spcBef>
              <a:buChar char="-"/>
              <a:tabLst>
                <a:tab pos="297815" algn="l"/>
                <a:tab pos="298450" algn="l"/>
              </a:tabLst>
            </a:pPr>
            <a:r>
              <a:rPr dirty="0" sz="2000">
                <a:solidFill>
                  <a:srgbClr val="262626"/>
                </a:solidFill>
                <a:latin typeface="Arial"/>
                <a:cs typeface="Arial"/>
              </a:rPr>
              <a:t>Universidad </a:t>
            </a:r>
            <a:r>
              <a:rPr dirty="0" sz="2000" spc="-5">
                <a:solidFill>
                  <a:srgbClr val="262626"/>
                </a:solidFill>
                <a:latin typeface="Arial"/>
                <a:cs typeface="Arial"/>
              </a:rPr>
              <a:t>Fernando </a:t>
            </a:r>
            <a:r>
              <a:rPr dirty="0" sz="2000">
                <a:solidFill>
                  <a:srgbClr val="262626"/>
                </a:solidFill>
                <a:latin typeface="Arial"/>
                <a:cs typeface="Arial"/>
              </a:rPr>
              <a:t>Marroqui </a:t>
            </a:r>
            <a:r>
              <a:rPr dirty="0" sz="2000" spc="-15">
                <a:solidFill>
                  <a:srgbClr val="262626"/>
                </a:solidFill>
                <a:latin typeface="Arial"/>
                <a:cs typeface="Arial"/>
              </a:rPr>
              <a:t>(</a:t>
            </a:r>
            <a:r>
              <a:rPr dirty="0" u="sng" sz="2000" spc="-15">
                <a:solidFill>
                  <a:srgbClr val="900000"/>
                </a:solidFill>
                <a:uFill>
                  <a:solidFill>
                    <a:srgbClr val="A31400"/>
                  </a:solidFill>
                </a:uFill>
                <a:latin typeface="Arial"/>
                <a:cs typeface="Arial"/>
                <a:hlinkClick r:id="rId8"/>
              </a:rPr>
              <a:t>www.ufm.edu</a:t>
            </a:r>
            <a:r>
              <a:rPr dirty="0" sz="2000">
                <a:solidFill>
                  <a:srgbClr val="9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62626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Char char="-"/>
              <a:tabLst>
                <a:tab pos="297815" algn="l"/>
                <a:tab pos="298450" algn="l"/>
              </a:tabLst>
            </a:pPr>
            <a:r>
              <a:rPr dirty="0" sz="2000" spc="-5">
                <a:solidFill>
                  <a:srgbClr val="262626"/>
                </a:solidFill>
                <a:latin typeface="Arial"/>
                <a:cs typeface="Arial"/>
              </a:rPr>
              <a:t>Acton Institute </a:t>
            </a:r>
            <a:r>
              <a:rPr dirty="0" sz="2000" spc="-10">
                <a:solidFill>
                  <a:srgbClr val="262626"/>
                </a:solidFill>
                <a:latin typeface="Arial"/>
                <a:cs typeface="Arial"/>
              </a:rPr>
              <a:t>(</a:t>
            </a:r>
            <a:r>
              <a:rPr dirty="0" u="sng" sz="2000" spc="-10">
                <a:solidFill>
                  <a:srgbClr val="900000"/>
                </a:solidFill>
                <a:uFill>
                  <a:solidFill>
                    <a:srgbClr val="A31400"/>
                  </a:solidFill>
                </a:uFill>
                <a:latin typeface="Arial"/>
                <a:cs typeface="Arial"/>
                <a:hlinkClick r:id="rId9"/>
              </a:rPr>
              <a:t>www.acton.org</a:t>
            </a:r>
            <a:r>
              <a:rPr dirty="0" sz="2000" spc="5">
                <a:solidFill>
                  <a:srgbClr val="9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62626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900"/>
              </a:spcBef>
              <a:buChar char="-"/>
              <a:tabLst>
                <a:tab pos="297815" algn="l"/>
                <a:tab pos="298450" algn="l"/>
              </a:tabLst>
            </a:pPr>
            <a:r>
              <a:rPr dirty="0" sz="2000" spc="-15">
                <a:solidFill>
                  <a:srgbClr val="262626"/>
                </a:solidFill>
                <a:latin typeface="Arial"/>
                <a:cs typeface="Arial"/>
              </a:rPr>
              <a:t>Timbro </a:t>
            </a:r>
            <a:r>
              <a:rPr dirty="0" sz="2000" spc="-5">
                <a:solidFill>
                  <a:srgbClr val="262626"/>
                </a:solidFill>
                <a:latin typeface="Arial"/>
                <a:cs typeface="Arial"/>
              </a:rPr>
              <a:t>Institute </a:t>
            </a:r>
            <a:r>
              <a:rPr dirty="0" sz="2000" spc="-10">
                <a:solidFill>
                  <a:srgbClr val="262626"/>
                </a:solidFill>
                <a:latin typeface="Arial"/>
                <a:cs typeface="Arial"/>
              </a:rPr>
              <a:t>(</a:t>
            </a:r>
            <a:r>
              <a:rPr dirty="0" u="sng" sz="2000" spc="-10">
                <a:solidFill>
                  <a:srgbClr val="900000"/>
                </a:solidFill>
                <a:uFill>
                  <a:solidFill>
                    <a:srgbClr val="A31400"/>
                  </a:solidFill>
                </a:uFill>
                <a:latin typeface="Arial"/>
                <a:cs typeface="Arial"/>
                <a:hlinkClick r:id="rId10"/>
              </a:rPr>
              <a:t>www.timbro.se</a:t>
            </a:r>
            <a:r>
              <a:rPr dirty="0" sz="2000" spc="5">
                <a:solidFill>
                  <a:srgbClr val="900000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z="2000">
                <a:solidFill>
                  <a:srgbClr val="262626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Char char="-"/>
              <a:tabLst>
                <a:tab pos="297815" algn="l"/>
                <a:tab pos="298450" algn="l"/>
              </a:tabLst>
            </a:pPr>
            <a:r>
              <a:rPr dirty="0" sz="2000" spc="-5">
                <a:solidFill>
                  <a:srgbClr val="262626"/>
                </a:solidFill>
                <a:latin typeface="Arial"/>
                <a:cs typeface="Arial"/>
              </a:rPr>
              <a:t>Instituto </a:t>
            </a:r>
            <a:r>
              <a:rPr dirty="0" sz="2000">
                <a:solidFill>
                  <a:srgbClr val="262626"/>
                </a:solidFill>
                <a:latin typeface="Arial"/>
                <a:cs typeface="Arial"/>
              </a:rPr>
              <a:t>Bruno Leoni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Char char="-"/>
              <a:tabLst>
                <a:tab pos="297815" algn="l"/>
                <a:tab pos="298450" algn="l"/>
              </a:tabLst>
            </a:pPr>
            <a:r>
              <a:rPr dirty="0" sz="2000" spc="-5">
                <a:solidFill>
                  <a:srgbClr val="262626"/>
                </a:solidFill>
                <a:latin typeface="Arial"/>
                <a:cs typeface="Arial"/>
              </a:rPr>
              <a:t>Institute Fraser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900"/>
              </a:spcBef>
              <a:buChar char="-"/>
              <a:tabLst>
                <a:tab pos="297815" algn="l"/>
                <a:tab pos="298450" algn="l"/>
              </a:tabLst>
            </a:pPr>
            <a:r>
              <a:rPr dirty="0" sz="2000" spc="-5">
                <a:solidFill>
                  <a:srgbClr val="262626"/>
                </a:solidFill>
                <a:latin typeface="Arial"/>
                <a:cs typeface="Arial"/>
              </a:rPr>
              <a:t>Austrian </a:t>
            </a:r>
            <a:r>
              <a:rPr dirty="0" sz="2000">
                <a:solidFill>
                  <a:srgbClr val="262626"/>
                </a:solidFill>
                <a:latin typeface="Arial"/>
                <a:cs typeface="Arial"/>
              </a:rPr>
              <a:t>Economic </a:t>
            </a:r>
            <a:r>
              <a:rPr dirty="0" sz="2000" spc="-5">
                <a:solidFill>
                  <a:srgbClr val="262626"/>
                </a:solidFill>
                <a:latin typeface="Arial"/>
                <a:cs typeface="Arial"/>
              </a:rPr>
              <a:t>Center </a:t>
            </a:r>
            <a:r>
              <a:rPr dirty="0" sz="2000" spc="-15">
                <a:solidFill>
                  <a:srgbClr val="262626"/>
                </a:solidFill>
                <a:latin typeface="Arial"/>
                <a:cs typeface="Arial"/>
              </a:rPr>
              <a:t>(</a:t>
            </a:r>
            <a:r>
              <a:rPr dirty="0" u="sng" sz="2000" spc="-15">
                <a:solidFill>
                  <a:srgbClr val="900000"/>
                </a:solidFill>
                <a:uFill>
                  <a:solidFill>
                    <a:srgbClr val="A31400"/>
                  </a:solidFill>
                </a:uFill>
                <a:latin typeface="Arial"/>
                <a:cs typeface="Arial"/>
                <a:hlinkClick r:id="rId11"/>
              </a:rPr>
              <a:t>www.austriancenter.com</a:t>
            </a:r>
            <a:r>
              <a:rPr dirty="0" sz="2000" spc="50">
                <a:solidFill>
                  <a:srgbClr val="900000"/>
                </a:solidFill>
                <a:latin typeface="Arial"/>
                <a:cs typeface="Arial"/>
                <a:hlinkClick r:id="rId11"/>
              </a:rPr>
              <a:t> </a:t>
            </a:r>
            <a:r>
              <a:rPr dirty="0" sz="2000">
                <a:solidFill>
                  <a:srgbClr val="262626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Char char="-"/>
              <a:tabLst>
                <a:tab pos="297815" algn="l"/>
                <a:tab pos="298450" algn="l"/>
              </a:tabLst>
            </a:pPr>
            <a:r>
              <a:rPr dirty="0" sz="2000">
                <a:solidFill>
                  <a:srgbClr val="262626"/>
                </a:solidFill>
                <a:latin typeface="Arial"/>
                <a:cs typeface="Arial"/>
              </a:rPr>
              <a:t>Mont Pelerin </a:t>
            </a:r>
            <a:r>
              <a:rPr dirty="0" sz="2000" spc="-5">
                <a:solidFill>
                  <a:srgbClr val="262626"/>
                </a:solidFill>
                <a:latin typeface="Arial"/>
                <a:cs typeface="Arial"/>
              </a:rPr>
              <a:t>Society </a:t>
            </a:r>
            <a:r>
              <a:rPr dirty="0" sz="2000" spc="-10">
                <a:solidFill>
                  <a:srgbClr val="262626"/>
                </a:solidFill>
                <a:latin typeface="Arial"/>
                <a:cs typeface="Arial"/>
              </a:rPr>
              <a:t>(</a:t>
            </a:r>
            <a:r>
              <a:rPr dirty="0" u="sng" sz="2000" spc="-10">
                <a:solidFill>
                  <a:srgbClr val="900000"/>
                </a:solidFill>
                <a:uFill>
                  <a:solidFill>
                    <a:srgbClr val="A31400"/>
                  </a:solidFill>
                </a:uFill>
                <a:latin typeface="Arial"/>
                <a:cs typeface="Arial"/>
                <a:hlinkClick r:id="rId12"/>
              </a:rPr>
              <a:t>www.montpelerin.org</a:t>
            </a:r>
            <a:r>
              <a:rPr dirty="0" sz="2000" spc="-10">
                <a:solidFill>
                  <a:srgbClr val="900000"/>
                </a:solidFill>
                <a:latin typeface="Arial"/>
                <a:cs typeface="Arial"/>
                <a:hlinkClick r:id="rId12"/>
              </a:rPr>
              <a:t> </a:t>
            </a:r>
            <a:r>
              <a:rPr dirty="0" sz="2000">
                <a:solidFill>
                  <a:srgbClr val="262626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algn="ctr" marL="2018030">
              <a:lnSpc>
                <a:spcPct val="100000"/>
              </a:lnSpc>
              <a:spcBef>
                <a:spcPts val="1060"/>
              </a:spcBef>
            </a:pPr>
            <a:r>
              <a:rPr dirty="0" sz="80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283" y="133273"/>
            <a:ext cx="516255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Instituciones</a:t>
            </a:r>
            <a:r>
              <a:rPr dirty="0" spc="-50"/>
              <a:t> </a:t>
            </a:r>
            <a:r>
              <a:rPr dirty="0"/>
              <a:t>Relacionadas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9530" y="266547"/>
            <a:ext cx="137160" cy="79375"/>
          </a:xfrm>
          <a:custGeom>
            <a:avLst/>
            <a:gdLst/>
            <a:ahLst/>
            <a:cxnLst/>
            <a:rect l="l" t="t" r="r" b="b"/>
            <a:pathLst>
              <a:path w="137160" h="79375">
                <a:moveTo>
                  <a:pt x="122085" y="0"/>
                </a:moveTo>
                <a:lnTo>
                  <a:pt x="114490" y="0"/>
                </a:lnTo>
                <a:lnTo>
                  <a:pt x="84112" y="1777"/>
                </a:lnTo>
                <a:lnTo>
                  <a:pt x="54773" y="6973"/>
                </a:lnTo>
                <a:lnTo>
                  <a:pt x="26670" y="15382"/>
                </a:lnTo>
                <a:lnTo>
                  <a:pt x="0" y="26796"/>
                </a:lnTo>
                <a:lnTo>
                  <a:pt x="215" y="27216"/>
                </a:lnTo>
                <a:lnTo>
                  <a:pt x="97243" y="79324"/>
                </a:lnTo>
                <a:lnTo>
                  <a:pt x="137033" y="1003"/>
                </a:lnTo>
                <a:lnTo>
                  <a:pt x="129590" y="355"/>
                </a:lnTo>
                <a:lnTo>
                  <a:pt x="12208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94246" y="362026"/>
            <a:ext cx="123825" cy="152400"/>
          </a:xfrm>
          <a:custGeom>
            <a:avLst/>
            <a:gdLst/>
            <a:ahLst/>
            <a:cxnLst/>
            <a:rect l="l" t="t" r="r" b="b"/>
            <a:pathLst>
              <a:path w="123825" h="152400">
                <a:moveTo>
                  <a:pt x="70027" y="0"/>
                </a:moveTo>
                <a:lnTo>
                  <a:pt x="68199" y="1701"/>
                </a:lnTo>
                <a:lnTo>
                  <a:pt x="66192" y="3225"/>
                </a:lnTo>
                <a:lnTo>
                  <a:pt x="47853" y="13855"/>
                </a:lnTo>
                <a:lnTo>
                  <a:pt x="0" y="141084"/>
                </a:lnTo>
                <a:lnTo>
                  <a:pt x="12179" y="151777"/>
                </a:lnTo>
                <a:lnTo>
                  <a:pt x="105765" y="116751"/>
                </a:lnTo>
                <a:lnTo>
                  <a:pt x="111264" y="114554"/>
                </a:lnTo>
                <a:lnTo>
                  <a:pt x="117170" y="113195"/>
                </a:lnTo>
                <a:lnTo>
                  <a:pt x="123329" y="112699"/>
                </a:lnTo>
                <a:lnTo>
                  <a:pt x="115112" y="81808"/>
                </a:lnTo>
                <a:lnTo>
                  <a:pt x="103317" y="52563"/>
                </a:lnTo>
                <a:lnTo>
                  <a:pt x="88203" y="25212"/>
                </a:lnTo>
                <a:lnTo>
                  <a:pt x="7002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22313" y="530466"/>
            <a:ext cx="100330" cy="175260"/>
          </a:xfrm>
          <a:custGeom>
            <a:avLst/>
            <a:gdLst/>
            <a:ahLst/>
            <a:cxnLst/>
            <a:rect l="l" t="t" r="r" b="b"/>
            <a:pathLst>
              <a:path w="100329" h="175259">
                <a:moveTo>
                  <a:pt x="100304" y="0"/>
                </a:moveTo>
                <a:lnTo>
                  <a:pt x="29184" y="26606"/>
                </a:lnTo>
                <a:lnTo>
                  <a:pt x="30200" y="29235"/>
                </a:lnTo>
                <a:lnTo>
                  <a:pt x="30759" y="30784"/>
                </a:lnTo>
                <a:lnTo>
                  <a:pt x="32675" y="38009"/>
                </a:lnTo>
                <a:lnTo>
                  <a:pt x="33294" y="45385"/>
                </a:lnTo>
                <a:lnTo>
                  <a:pt x="32554" y="52782"/>
                </a:lnTo>
                <a:lnTo>
                  <a:pt x="30391" y="60071"/>
                </a:lnTo>
                <a:lnTo>
                  <a:pt x="0" y="135902"/>
                </a:lnTo>
                <a:lnTo>
                  <a:pt x="28536" y="175056"/>
                </a:lnTo>
                <a:lnTo>
                  <a:pt x="57343" y="138937"/>
                </a:lnTo>
                <a:lnTo>
                  <a:pt x="79446" y="97972"/>
                </a:lnTo>
                <a:lnTo>
                  <a:pt x="94007" y="52986"/>
                </a:lnTo>
                <a:lnTo>
                  <a:pt x="100190" y="4800"/>
                </a:lnTo>
                <a:lnTo>
                  <a:pt x="10030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26111" y="712228"/>
            <a:ext cx="189230" cy="73660"/>
          </a:xfrm>
          <a:custGeom>
            <a:avLst/>
            <a:gdLst/>
            <a:ahLst/>
            <a:cxnLst/>
            <a:rect l="l" t="t" r="r" b="b"/>
            <a:pathLst>
              <a:path w="189229" h="73659">
                <a:moveTo>
                  <a:pt x="171234" y="0"/>
                </a:moveTo>
                <a:lnTo>
                  <a:pt x="165303" y="4356"/>
                </a:lnTo>
                <a:lnTo>
                  <a:pt x="158178" y="7099"/>
                </a:lnTo>
                <a:lnTo>
                  <a:pt x="81800" y="13131"/>
                </a:lnTo>
                <a:lnTo>
                  <a:pt x="0" y="70738"/>
                </a:lnTo>
                <a:lnTo>
                  <a:pt x="9341" y="71945"/>
                </a:lnTo>
                <a:lnTo>
                  <a:pt x="18773" y="72829"/>
                </a:lnTo>
                <a:lnTo>
                  <a:pt x="28296" y="73373"/>
                </a:lnTo>
                <a:lnTo>
                  <a:pt x="37909" y="73558"/>
                </a:lnTo>
                <a:lnTo>
                  <a:pt x="79382" y="70229"/>
                </a:lnTo>
                <a:lnTo>
                  <a:pt x="118748" y="60596"/>
                </a:lnTo>
                <a:lnTo>
                  <a:pt x="155499" y="45188"/>
                </a:lnTo>
                <a:lnTo>
                  <a:pt x="189128" y="24536"/>
                </a:lnTo>
                <a:lnTo>
                  <a:pt x="1712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55779" y="603415"/>
            <a:ext cx="202565" cy="167005"/>
          </a:xfrm>
          <a:custGeom>
            <a:avLst/>
            <a:gdLst/>
            <a:ahLst/>
            <a:cxnLst/>
            <a:rect l="l" t="t" r="r" b="b"/>
            <a:pathLst>
              <a:path w="202564" h="167004">
                <a:moveTo>
                  <a:pt x="60934" y="0"/>
                </a:moveTo>
                <a:lnTo>
                  <a:pt x="7835" y="70688"/>
                </a:lnTo>
                <a:lnTo>
                  <a:pt x="4127" y="74028"/>
                </a:lnTo>
                <a:lnTo>
                  <a:pt x="0" y="76606"/>
                </a:lnTo>
                <a:lnTo>
                  <a:pt x="24373" y="105230"/>
                </a:lnTo>
                <a:lnTo>
                  <a:pt x="52573" y="130043"/>
                </a:lnTo>
                <a:lnTo>
                  <a:pt x="84165" y="150581"/>
                </a:lnTo>
                <a:lnTo>
                  <a:pt x="118719" y="166382"/>
                </a:lnTo>
                <a:lnTo>
                  <a:pt x="202399" y="107442"/>
                </a:lnTo>
                <a:lnTo>
                  <a:pt x="164591" y="82308"/>
                </a:lnTo>
                <a:lnTo>
                  <a:pt x="609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75882" y="395719"/>
            <a:ext cx="116205" cy="81915"/>
          </a:xfrm>
          <a:custGeom>
            <a:avLst/>
            <a:gdLst/>
            <a:ahLst/>
            <a:cxnLst/>
            <a:rect l="l" t="t" r="r" b="b"/>
            <a:pathLst>
              <a:path w="116204" h="81915">
                <a:moveTo>
                  <a:pt x="115582" y="0"/>
                </a:moveTo>
                <a:lnTo>
                  <a:pt x="18491" y="21437"/>
                </a:lnTo>
                <a:lnTo>
                  <a:pt x="0" y="64274"/>
                </a:lnTo>
                <a:lnTo>
                  <a:pt x="80619" y="80035"/>
                </a:lnTo>
                <a:lnTo>
                  <a:pt x="82791" y="80721"/>
                </a:lnTo>
                <a:lnTo>
                  <a:pt x="84912" y="81521"/>
                </a:lnTo>
                <a:lnTo>
                  <a:pt x="11558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61087" y="498411"/>
            <a:ext cx="154305" cy="187960"/>
          </a:xfrm>
          <a:custGeom>
            <a:avLst/>
            <a:gdLst/>
            <a:ahLst/>
            <a:cxnLst/>
            <a:rect l="l" t="t" r="r" b="b"/>
            <a:pathLst>
              <a:path w="154304" h="187959">
                <a:moveTo>
                  <a:pt x="0" y="0"/>
                </a:moveTo>
                <a:lnTo>
                  <a:pt x="24218" y="148983"/>
                </a:lnTo>
                <a:lnTo>
                  <a:pt x="32664" y="187413"/>
                </a:lnTo>
                <a:lnTo>
                  <a:pt x="112407" y="181101"/>
                </a:lnTo>
                <a:lnTo>
                  <a:pt x="154152" y="76987"/>
                </a:lnTo>
                <a:lnTo>
                  <a:pt x="85470" y="16687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06236" y="547712"/>
            <a:ext cx="78105" cy="98425"/>
          </a:xfrm>
          <a:custGeom>
            <a:avLst/>
            <a:gdLst/>
            <a:ahLst/>
            <a:cxnLst/>
            <a:rect l="l" t="t" r="r" b="b"/>
            <a:pathLst>
              <a:path w="78104" h="98425">
                <a:moveTo>
                  <a:pt x="0" y="0"/>
                </a:moveTo>
                <a:lnTo>
                  <a:pt x="3447" y="25937"/>
                </a:lnTo>
                <a:lnTo>
                  <a:pt x="9375" y="50993"/>
                </a:lnTo>
                <a:lnTo>
                  <a:pt x="17652" y="75045"/>
                </a:lnTo>
                <a:lnTo>
                  <a:pt x="28143" y="97967"/>
                </a:lnTo>
                <a:lnTo>
                  <a:pt x="77660" y="32042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77813" y="274637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29" h="107950">
                <a:moveTo>
                  <a:pt x="50482" y="0"/>
                </a:moveTo>
                <a:lnTo>
                  <a:pt x="0" y="87922"/>
                </a:lnTo>
                <a:lnTo>
                  <a:pt x="5802" y="91757"/>
                </a:lnTo>
                <a:lnTo>
                  <a:pt x="10742" y="96410"/>
                </a:lnTo>
                <a:lnTo>
                  <a:pt x="14775" y="101747"/>
                </a:lnTo>
                <a:lnTo>
                  <a:pt x="17856" y="107632"/>
                </a:lnTo>
                <a:lnTo>
                  <a:pt x="127838" y="83350"/>
                </a:lnTo>
                <a:lnTo>
                  <a:pt x="163576" y="62636"/>
                </a:lnTo>
                <a:lnTo>
                  <a:pt x="138736" y="41887"/>
                </a:lnTo>
                <a:lnTo>
                  <a:pt x="111420" y="24336"/>
                </a:lnTo>
                <a:lnTo>
                  <a:pt x="81908" y="10276"/>
                </a:lnTo>
                <a:lnTo>
                  <a:pt x="5048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44234" y="532142"/>
            <a:ext cx="101600" cy="121920"/>
          </a:xfrm>
          <a:custGeom>
            <a:avLst/>
            <a:gdLst/>
            <a:ahLst/>
            <a:cxnLst/>
            <a:rect l="l" t="t" r="r" b="b"/>
            <a:pathLst>
              <a:path w="101600" h="121920">
                <a:moveTo>
                  <a:pt x="81407" y="0"/>
                </a:moveTo>
                <a:lnTo>
                  <a:pt x="0" y="41427"/>
                </a:lnTo>
                <a:lnTo>
                  <a:pt x="101206" y="121780"/>
                </a:lnTo>
                <a:lnTo>
                  <a:pt x="8140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56477" y="343357"/>
            <a:ext cx="102235" cy="179070"/>
          </a:xfrm>
          <a:custGeom>
            <a:avLst/>
            <a:gdLst/>
            <a:ahLst/>
            <a:cxnLst/>
            <a:rect l="l" t="t" r="r" b="b"/>
            <a:pathLst>
              <a:path w="102235" h="179070">
                <a:moveTo>
                  <a:pt x="0" y="0"/>
                </a:moveTo>
                <a:lnTo>
                  <a:pt x="0" y="178523"/>
                </a:lnTo>
                <a:lnTo>
                  <a:pt x="62344" y="146799"/>
                </a:lnTo>
                <a:lnTo>
                  <a:pt x="102069" y="5482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06998" y="318046"/>
            <a:ext cx="102870" cy="221615"/>
          </a:xfrm>
          <a:custGeom>
            <a:avLst/>
            <a:gdLst/>
            <a:ahLst/>
            <a:cxnLst/>
            <a:rect l="l" t="t" r="r" b="b"/>
            <a:pathLst>
              <a:path w="102870" h="221615">
                <a:moveTo>
                  <a:pt x="102349" y="0"/>
                </a:moveTo>
                <a:lnTo>
                  <a:pt x="63957" y="35321"/>
                </a:lnTo>
                <a:lnTo>
                  <a:pt x="33305" y="77711"/>
                </a:lnTo>
                <a:lnTo>
                  <a:pt x="11587" y="125958"/>
                </a:lnTo>
                <a:lnTo>
                  <a:pt x="0" y="178854"/>
                </a:lnTo>
                <a:lnTo>
                  <a:pt x="102349" y="221056"/>
                </a:lnTo>
                <a:lnTo>
                  <a:pt x="102349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59029" y="401688"/>
            <a:ext cx="45720" cy="249554"/>
          </a:xfrm>
          <a:custGeom>
            <a:avLst/>
            <a:gdLst/>
            <a:ahLst/>
            <a:cxnLst/>
            <a:rect l="l" t="t" r="r" b="b"/>
            <a:pathLst>
              <a:path w="45720" h="249554">
                <a:moveTo>
                  <a:pt x="22898" y="0"/>
                </a:moveTo>
                <a:lnTo>
                  <a:pt x="13903" y="1750"/>
                </a:lnTo>
                <a:lnTo>
                  <a:pt x="6634" y="6553"/>
                </a:lnTo>
                <a:lnTo>
                  <a:pt x="1772" y="13737"/>
                </a:lnTo>
                <a:lnTo>
                  <a:pt x="0" y="22631"/>
                </a:lnTo>
                <a:lnTo>
                  <a:pt x="0" y="226428"/>
                </a:lnTo>
                <a:lnTo>
                  <a:pt x="1772" y="235316"/>
                </a:lnTo>
                <a:lnTo>
                  <a:pt x="6634" y="242501"/>
                </a:lnTo>
                <a:lnTo>
                  <a:pt x="13903" y="247307"/>
                </a:lnTo>
                <a:lnTo>
                  <a:pt x="22898" y="249059"/>
                </a:lnTo>
                <a:lnTo>
                  <a:pt x="31753" y="247307"/>
                </a:lnTo>
                <a:lnTo>
                  <a:pt x="38914" y="242501"/>
                </a:lnTo>
                <a:lnTo>
                  <a:pt x="43706" y="235316"/>
                </a:lnTo>
                <a:lnTo>
                  <a:pt x="45453" y="226428"/>
                </a:lnTo>
                <a:lnTo>
                  <a:pt x="45453" y="22631"/>
                </a:lnTo>
                <a:lnTo>
                  <a:pt x="43706" y="13737"/>
                </a:lnTo>
                <a:lnTo>
                  <a:pt x="38914" y="6553"/>
                </a:lnTo>
                <a:lnTo>
                  <a:pt x="31753" y="1750"/>
                </a:lnTo>
                <a:lnTo>
                  <a:pt x="2289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34797" y="460946"/>
            <a:ext cx="179108" cy="191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44207" y="402031"/>
            <a:ext cx="240588" cy="248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230147" y="403415"/>
            <a:ext cx="204330" cy="2456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525384" y="398094"/>
            <a:ext cx="1295082" cy="252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55972" y="6258477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5" h="432434">
                <a:moveTo>
                  <a:pt x="216026" y="0"/>
                </a:moveTo>
                <a:lnTo>
                  <a:pt x="166495" y="5705"/>
                </a:lnTo>
                <a:lnTo>
                  <a:pt x="121025" y="21956"/>
                </a:lnTo>
                <a:lnTo>
                  <a:pt x="80915" y="47457"/>
                </a:lnTo>
                <a:lnTo>
                  <a:pt x="47460" y="80911"/>
                </a:lnTo>
                <a:lnTo>
                  <a:pt x="21958" y="121021"/>
                </a:lnTo>
                <a:lnTo>
                  <a:pt x="5705" y="166491"/>
                </a:lnTo>
                <a:lnTo>
                  <a:pt x="0" y="216023"/>
                </a:lnTo>
                <a:lnTo>
                  <a:pt x="5705" y="265555"/>
                </a:lnTo>
                <a:lnTo>
                  <a:pt x="21958" y="311025"/>
                </a:lnTo>
                <a:lnTo>
                  <a:pt x="47460" y="351135"/>
                </a:lnTo>
                <a:lnTo>
                  <a:pt x="80915" y="384589"/>
                </a:lnTo>
                <a:lnTo>
                  <a:pt x="121025" y="410090"/>
                </a:lnTo>
                <a:lnTo>
                  <a:pt x="166495" y="426342"/>
                </a:lnTo>
                <a:lnTo>
                  <a:pt x="216026" y="432047"/>
                </a:lnTo>
                <a:lnTo>
                  <a:pt x="265558" y="426342"/>
                </a:lnTo>
                <a:lnTo>
                  <a:pt x="311028" y="410090"/>
                </a:lnTo>
                <a:lnTo>
                  <a:pt x="351138" y="384589"/>
                </a:lnTo>
                <a:lnTo>
                  <a:pt x="384593" y="351135"/>
                </a:lnTo>
                <a:lnTo>
                  <a:pt x="410095" y="311025"/>
                </a:lnTo>
                <a:lnTo>
                  <a:pt x="426348" y="265555"/>
                </a:lnTo>
                <a:lnTo>
                  <a:pt x="432053" y="216023"/>
                </a:lnTo>
                <a:lnTo>
                  <a:pt x="426348" y="166491"/>
                </a:lnTo>
                <a:lnTo>
                  <a:pt x="410095" y="121021"/>
                </a:lnTo>
                <a:lnTo>
                  <a:pt x="384593" y="80911"/>
                </a:lnTo>
                <a:lnTo>
                  <a:pt x="351138" y="47457"/>
                </a:lnTo>
                <a:lnTo>
                  <a:pt x="311028" y="21956"/>
                </a:lnTo>
                <a:lnTo>
                  <a:pt x="265558" y="5705"/>
                </a:lnTo>
                <a:lnTo>
                  <a:pt x="21602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533867" y="6385249"/>
            <a:ext cx="8191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98522" y="6165303"/>
            <a:ext cx="138430" cy="80010"/>
          </a:xfrm>
          <a:custGeom>
            <a:avLst/>
            <a:gdLst/>
            <a:ahLst/>
            <a:cxnLst/>
            <a:rect l="l" t="t" r="r" b="b"/>
            <a:pathLst>
              <a:path w="138429" h="80010">
                <a:moveTo>
                  <a:pt x="122872" y="0"/>
                </a:moveTo>
                <a:lnTo>
                  <a:pt x="115227" y="0"/>
                </a:lnTo>
                <a:lnTo>
                  <a:pt x="84648" y="1789"/>
                </a:lnTo>
                <a:lnTo>
                  <a:pt x="55122" y="7016"/>
                </a:lnTo>
                <a:lnTo>
                  <a:pt x="26842" y="15471"/>
                </a:lnTo>
                <a:lnTo>
                  <a:pt x="0" y="26943"/>
                </a:lnTo>
                <a:lnTo>
                  <a:pt x="126" y="27226"/>
                </a:lnTo>
                <a:lnTo>
                  <a:pt x="215" y="27357"/>
                </a:lnTo>
                <a:lnTo>
                  <a:pt x="97866" y="79745"/>
                </a:lnTo>
                <a:lnTo>
                  <a:pt x="137896" y="1009"/>
                </a:lnTo>
                <a:lnTo>
                  <a:pt x="130428" y="364"/>
                </a:lnTo>
                <a:lnTo>
                  <a:pt x="12287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844813" y="6261286"/>
            <a:ext cx="124460" cy="153035"/>
          </a:xfrm>
          <a:custGeom>
            <a:avLst/>
            <a:gdLst/>
            <a:ahLst/>
            <a:cxnLst/>
            <a:rect l="l" t="t" r="r" b="b"/>
            <a:pathLst>
              <a:path w="124459" h="153035">
                <a:moveTo>
                  <a:pt x="70484" y="0"/>
                </a:moveTo>
                <a:lnTo>
                  <a:pt x="68643" y="1709"/>
                </a:lnTo>
                <a:lnTo>
                  <a:pt x="66611" y="3239"/>
                </a:lnTo>
                <a:lnTo>
                  <a:pt x="48158" y="13930"/>
                </a:lnTo>
                <a:lnTo>
                  <a:pt x="0" y="141831"/>
                </a:lnTo>
                <a:lnTo>
                  <a:pt x="12255" y="152579"/>
                </a:lnTo>
                <a:lnTo>
                  <a:pt x="106451" y="117374"/>
                </a:lnTo>
                <a:lnTo>
                  <a:pt x="111975" y="115154"/>
                </a:lnTo>
                <a:lnTo>
                  <a:pt x="117932" y="113784"/>
                </a:lnTo>
                <a:lnTo>
                  <a:pt x="124117" y="113292"/>
                </a:lnTo>
                <a:lnTo>
                  <a:pt x="115844" y="82238"/>
                </a:lnTo>
                <a:lnTo>
                  <a:pt x="103978" y="52839"/>
                </a:lnTo>
                <a:lnTo>
                  <a:pt x="88773" y="25343"/>
                </a:lnTo>
                <a:lnTo>
                  <a:pt x="7048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873058" y="6430612"/>
            <a:ext cx="100965" cy="176530"/>
          </a:xfrm>
          <a:custGeom>
            <a:avLst/>
            <a:gdLst/>
            <a:ahLst/>
            <a:cxnLst/>
            <a:rect l="l" t="t" r="r" b="b"/>
            <a:pathLst>
              <a:path w="100965" h="176529">
                <a:moveTo>
                  <a:pt x="100952" y="0"/>
                </a:moveTo>
                <a:lnTo>
                  <a:pt x="29375" y="26747"/>
                </a:lnTo>
                <a:lnTo>
                  <a:pt x="30403" y="29391"/>
                </a:lnTo>
                <a:lnTo>
                  <a:pt x="30962" y="30947"/>
                </a:lnTo>
                <a:lnTo>
                  <a:pt x="32887" y="38210"/>
                </a:lnTo>
                <a:lnTo>
                  <a:pt x="33512" y="45623"/>
                </a:lnTo>
                <a:lnTo>
                  <a:pt x="32769" y="53057"/>
                </a:lnTo>
                <a:lnTo>
                  <a:pt x="30594" y="60385"/>
                </a:lnTo>
                <a:lnTo>
                  <a:pt x="0" y="136626"/>
                </a:lnTo>
                <a:lnTo>
                  <a:pt x="28740" y="175978"/>
                </a:lnTo>
                <a:lnTo>
                  <a:pt x="57723" y="139669"/>
                </a:lnTo>
                <a:lnTo>
                  <a:pt x="79967" y="98488"/>
                </a:lnTo>
                <a:lnTo>
                  <a:pt x="94621" y="53266"/>
                </a:lnTo>
                <a:lnTo>
                  <a:pt x="100837" y="4831"/>
                </a:lnTo>
                <a:lnTo>
                  <a:pt x="10095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675598" y="6613331"/>
            <a:ext cx="190500" cy="74295"/>
          </a:xfrm>
          <a:custGeom>
            <a:avLst/>
            <a:gdLst/>
            <a:ahLst/>
            <a:cxnLst/>
            <a:rect l="l" t="t" r="r" b="b"/>
            <a:pathLst>
              <a:path w="190500" h="74295">
                <a:moveTo>
                  <a:pt x="172338" y="0"/>
                </a:moveTo>
                <a:lnTo>
                  <a:pt x="166357" y="4380"/>
                </a:lnTo>
                <a:lnTo>
                  <a:pt x="159194" y="7139"/>
                </a:lnTo>
                <a:lnTo>
                  <a:pt x="82321" y="13200"/>
                </a:lnTo>
                <a:lnTo>
                  <a:pt x="0" y="71109"/>
                </a:lnTo>
                <a:lnTo>
                  <a:pt x="9393" y="72326"/>
                </a:lnTo>
                <a:lnTo>
                  <a:pt x="18884" y="73214"/>
                </a:lnTo>
                <a:lnTo>
                  <a:pt x="28471" y="73758"/>
                </a:lnTo>
                <a:lnTo>
                  <a:pt x="38150" y="73943"/>
                </a:lnTo>
                <a:lnTo>
                  <a:pt x="79892" y="70596"/>
                </a:lnTo>
                <a:lnTo>
                  <a:pt x="119511" y="60911"/>
                </a:lnTo>
                <a:lnTo>
                  <a:pt x="156499" y="45421"/>
                </a:lnTo>
                <a:lnTo>
                  <a:pt x="190347" y="24660"/>
                </a:lnTo>
                <a:lnTo>
                  <a:pt x="17233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504173" y="6503945"/>
            <a:ext cx="203835" cy="167640"/>
          </a:xfrm>
          <a:custGeom>
            <a:avLst/>
            <a:gdLst/>
            <a:ahLst/>
            <a:cxnLst/>
            <a:rect l="l" t="t" r="r" b="b"/>
            <a:pathLst>
              <a:path w="203834" h="167640">
                <a:moveTo>
                  <a:pt x="61315" y="0"/>
                </a:moveTo>
                <a:lnTo>
                  <a:pt x="7874" y="71061"/>
                </a:lnTo>
                <a:lnTo>
                  <a:pt x="4152" y="74416"/>
                </a:lnTo>
                <a:lnTo>
                  <a:pt x="0" y="77015"/>
                </a:lnTo>
                <a:lnTo>
                  <a:pt x="24523" y="105784"/>
                </a:lnTo>
                <a:lnTo>
                  <a:pt x="52900" y="130725"/>
                </a:lnTo>
                <a:lnTo>
                  <a:pt x="84694" y="151371"/>
                </a:lnTo>
                <a:lnTo>
                  <a:pt x="119468" y="167256"/>
                </a:lnTo>
                <a:lnTo>
                  <a:pt x="203695" y="108013"/>
                </a:lnTo>
                <a:lnTo>
                  <a:pt x="165646" y="82730"/>
                </a:lnTo>
                <a:lnTo>
                  <a:pt x="6131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725674" y="6295151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116331" y="0"/>
                </a:moveTo>
                <a:lnTo>
                  <a:pt x="18630" y="21559"/>
                </a:lnTo>
                <a:lnTo>
                  <a:pt x="0" y="64625"/>
                </a:lnTo>
                <a:lnTo>
                  <a:pt x="81152" y="80459"/>
                </a:lnTo>
                <a:lnTo>
                  <a:pt x="83337" y="81147"/>
                </a:lnTo>
                <a:lnTo>
                  <a:pt x="85471" y="81956"/>
                </a:lnTo>
                <a:lnTo>
                  <a:pt x="116331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710803" y="6398394"/>
            <a:ext cx="155575" cy="188595"/>
          </a:xfrm>
          <a:custGeom>
            <a:avLst/>
            <a:gdLst/>
            <a:ahLst/>
            <a:cxnLst/>
            <a:rect l="l" t="t" r="r" b="b"/>
            <a:pathLst>
              <a:path w="155575" h="188595">
                <a:moveTo>
                  <a:pt x="0" y="0"/>
                </a:moveTo>
                <a:lnTo>
                  <a:pt x="24371" y="149768"/>
                </a:lnTo>
                <a:lnTo>
                  <a:pt x="32854" y="188386"/>
                </a:lnTo>
                <a:lnTo>
                  <a:pt x="113118" y="182045"/>
                </a:lnTo>
                <a:lnTo>
                  <a:pt x="155143" y="77388"/>
                </a:lnTo>
                <a:lnTo>
                  <a:pt x="86004" y="16776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454301" y="6447964"/>
            <a:ext cx="78740" cy="99060"/>
          </a:xfrm>
          <a:custGeom>
            <a:avLst/>
            <a:gdLst/>
            <a:ahLst/>
            <a:cxnLst/>
            <a:rect l="l" t="t" r="r" b="b"/>
            <a:pathLst>
              <a:path w="78740" h="99059">
                <a:moveTo>
                  <a:pt x="0" y="0"/>
                </a:moveTo>
                <a:lnTo>
                  <a:pt x="3471" y="26065"/>
                </a:lnTo>
                <a:lnTo>
                  <a:pt x="9436" y="51249"/>
                </a:lnTo>
                <a:lnTo>
                  <a:pt x="17762" y="75428"/>
                </a:lnTo>
                <a:lnTo>
                  <a:pt x="28321" y="98474"/>
                </a:lnTo>
                <a:lnTo>
                  <a:pt x="78168" y="3219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727617" y="6173440"/>
            <a:ext cx="165100" cy="108585"/>
          </a:xfrm>
          <a:custGeom>
            <a:avLst/>
            <a:gdLst/>
            <a:ahLst/>
            <a:cxnLst/>
            <a:rect l="l" t="t" r="r" b="b"/>
            <a:pathLst>
              <a:path w="165100" h="108585">
                <a:moveTo>
                  <a:pt x="50825" y="0"/>
                </a:moveTo>
                <a:lnTo>
                  <a:pt x="0" y="88378"/>
                </a:lnTo>
                <a:lnTo>
                  <a:pt x="5846" y="92238"/>
                </a:lnTo>
                <a:lnTo>
                  <a:pt x="10821" y="96919"/>
                </a:lnTo>
                <a:lnTo>
                  <a:pt x="14885" y="102288"/>
                </a:lnTo>
                <a:lnTo>
                  <a:pt x="17995" y="108207"/>
                </a:lnTo>
                <a:lnTo>
                  <a:pt x="128676" y="83789"/>
                </a:lnTo>
                <a:lnTo>
                  <a:pt x="164642" y="62972"/>
                </a:lnTo>
                <a:lnTo>
                  <a:pt x="139643" y="42113"/>
                </a:lnTo>
                <a:lnTo>
                  <a:pt x="112153" y="24467"/>
                </a:lnTo>
                <a:lnTo>
                  <a:pt x="82453" y="10330"/>
                </a:lnTo>
                <a:lnTo>
                  <a:pt x="5082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593188" y="6432291"/>
            <a:ext cx="102235" cy="122555"/>
          </a:xfrm>
          <a:custGeom>
            <a:avLst/>
            <a:gdLst/>
            <a:ahLst/>
            <a:cxnLst/>
            <a:rect l="l" t="t" r="r" b="b"/>
            <a:pathLst>
              <a:path w="102234" h="122554">
                <a:moveTo>
                  <a:pt x="81940" y="0"/>
                </a:moveTo>
                <a:lnTo>
                  <a:pt x="0" y="41652"/>
                </a:lnTo>
                <a:lnTo>
                  <a:pt x="101853" y="122431"/>
                </a:lnTo>
                <a:lnTo>
                  <a:pt x="8194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605507" y="6242517"/>
            <a:ext cx="102870" cy="179705"/>
          </a:xfrm>
          <a:custGeom>
            <a:avLst/>
            <a:gdLst/>
            <a:ahLst/>
            <a:cxnLst/>
            <a:rect l="l" t="t" r="r" b="b"/>
            <a:pathLst>
              <a:path w="102870" h="179704">
                <a:moveTo>
                  <a:pt x="0" y="0"/>
                </a:moveTo>
                <a:lnTo>
                  <a:pt x="0" y="179467"/>
                </a:lnTo>
                <a:lnTo>
                  <a:pt x="62750" y="147576"/>
                </a:lnTo>
                <a:lnTo>
                  <a:pt x="102742" y="55118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455076" y="6217074"/>
            <a:ext cx="103505" cy="222250"/>
          </a:xfrm>
          <a:custGeom>
            <a:avLst/>
            <a:gdLst/>
            <a:ahLst/>
            <a:cxnLst/>
            <a:rect l="l" t="t" r="r" b="b"/>
            <a:pathLst>
              <a:path w="103504" h="222250">
                <a:moveTo>
                  <a:pt x="102997" y="0"/>
                </a:moveTo>
                <a:lnTo>
                  <a:pt x="64366" y="35508"/>
                </a:lnTo>
                <a:lnTo>
                  <a:pt x="33520" y="78124"/>
                </a:lnTo>
                <a:lnTo>
                  <a:pt x="11662" y="126626"/>
                </a:lnTo>
                <a:lnTo>
                  <a:pt x="0" y="179797"/>
                </a:lnTo>
                <a:lnTo>
                  <a:pt x="102997" y="222229"/>
                </a:lnTo>
                <a:lnTo>
                  <a:pt x="10299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02267" y="743826"/>
            <a:ext cx="5448300" cy="543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INTRODUCCIÓN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F0000"/>
              </a:buClr>
              <a:buFont typeface="Arial"/>
              <a:buChar char="•"/>
            </a:pPr>
            <a:endParaRPr sz="1250">
              <a:latin typeface="Times New Roman"/>
              <a:cs typeface="Times New Roman"/>
            </a:endParaRPr>
          </a:p>
          <a:p>
            <a:pPr marL="287020" indent="-274320">
              <a:lnSpc>
                <a:spcPts val="1795"/>
              </a:lnSpc>
              <a:buClr>
                <a:srgbClr val="BF0000"/>
              </a:buClr>
              <a:buSzPct val="84375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dirty="0" sz="1600" spc="-5" b="1">
                <a:solidFill>
                  <a:srgbClr val="E02D27"/>
                </a:solidFill>
                <a:latin typeface="Arial"/>
                <a:cs typeface="Arial"/>
              </a:rPr>
              <a:t>CONSIDERACIONES </a:t>
            </a:r>
            <a:r>
              <a:rPr dirty="0" sz="1600" spc="-10" b="1">
                <a:solidFill>
                  <a:srgbClr val="E02D27"/>
                </a:solidFill>
                <a:latin typeface="Arial"/>
                <a:cs typeface="Arial"/>
              </a:rPr>
              <a:t>MÉTODO </a:t>
            </a:r>
            <a:r>
              <a:rPr dirty="0" sz="1600" spc="-5" b="1">
                <a:solidFill>
                  <a:srgbClr val="E02D27"/>
                </a:solidFill>
                <a:latin typeface="Arial"/>
                <a:cs typeface="Arial"/>
              </a:rPr>
              <a:t>CIENCIA</a:t>
            </a:r>
            <a:r>
              <a:rPr dirty="0" sz="1600" spc="-20" b="1">
                <a:solidFill>
                  <a:srgbClr val="E02D27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E02D27"/>
                </a:solidFill>
                <a:latin typeface="Arial"/>
                <a:cs typeface="Arial"/>
              </a:rPr>
              <a:t>ECONÓMICA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Font typeface="Arial"/>
              <a:buChar char="•"/>
              <a:tabLst>
                <a:tab pos="558165" algn="l"/>
                <a:tab pos="558800" algn="l"/>
              </a:tabLst>
            </a:pPr>
            <a:r>
              <a:rPr dirty="0" sz="1400" b="1">
                <a:latin typeface="Arial"/>
                <a:cs typeface="Arial"/>
              </a:rPr>
              <a:t>El </a:t>
            </a:r>
            <a:r>
              <a:rPr dirty="0" sz="1400" spc="-5" b="1">
                <a:latin typeface="Arial"/>
                <a:cs typeface="Arial"/>
              </a:rPr>
              <a:t>punto de </a:t>
            </a:r>
            <a:r>
              <a:rPr dirty="0" sz="1400" b="1">
                <a:latin typeface="Arial"/>
                <a:cs typeface="Arial"/>
              </a:rPr>
              <a:t>vista </a:t>
            </a:r>
            <a:r>
              <a:rPr dirty="0" sz="1400" spc="-5" b="1">
                <a:latin typeface="Arial"/>
                <a:cs typeface="Arial"/>
              </a:rPr>
              <a:t>económico.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Metodología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90"/>
              </a:lnSpc>
              <a:buClr>
                <a:srgbClr val="9B2D1F"/>
              </a:buClr>
              <a:buSzPct val="85714"/>
              <a:buFont typeface="Arial"/>
              <a:buChar char="•"/>
              <a:tabLst>
                <a:tab pos="558165" algn="l"/>
                <a:tab pos="558800" algn="l"/>
              </a:tabLst>
            </a:pPr>
            <a:r>
              <a:rPr dirty="0" sz="1400" spc="-5" b="1">
                <a:latin typeface="Arial"/>
                <a:cs typeface="Arial"/>
              </a:rPr>
              <a:t>Economía </a:t>
            </a:r>
            <a:r>
              <a:rPr dirty="0" sz="1400" b="1">
                <a:latin typeface="Arial"/>
                <a:cs typeface="Arial"/>
              </a:rPr>
              <a:t>e </a:t>
            </a:r>
            <a:r>
              <a:rPr dirty="0" sz="1400" spc="-5" b="1">
                <a:latin typeface="Arial"/>
                <a:cs typeface="Arial"/>
              </a:rPr>
              <a:t>Intercambio</a:t>
            </a:r>
            <a:endParaRPr sz="1400">
              <a:latin typeface="Arial"/>
              <a:cs typeface="Arial"/>
            </a:endParaRPr>
          </a:p>
          <a:p>
            <a:pPr marL="287020" indent="-274320">
              <a:lnSpc>
                <a:spcPts val="1745"/>
              </a:lnSpc>
              <a:spcBef>
                <a:spcPts val="125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 spc="-15">
                <a:solidFill>
                  <a:srgbClr val="7F7F7F"/>
                </a:solidFill>
                <a:latin typeface="Arial"/>
                <a:cs typeface="Arial"/>
              </a:rPr>
              <a:t>PARADIGMAS </a:t>
            </a:r>
            <a:r>
              <a:rPr dirty="0" sz="160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PENSAMIENTO</a:t>
            </a:r>
            <a:r>
              <a:rPr dirty="0" sz="1600" spc="-6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ECONÓMICO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Evolución del pensamiento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económico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Pensadores de referencia Escuela</a:t>
            </a:r>
            <a:r>
              <a:rPr dirty="0" sz="1400" spc="-9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Austríaca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Bases paradigma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neoclásico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54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Bases paradigma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economía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lógica (escuela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 austríaca)</a:t>
            </a:r>
            <a:endParaRPr sz="1400">
              <a:latin typeface="Arial"/>
              <a:cs typeface="Arial"/>
            </a:endParaRPr>
          </a:p>
          <a:p>
            <a:pPr marL="393700" indent="-342900">
              <a:lnSpc>
                <a:spcPts val="1795"/>
              </a:lnSpc>
              <a:spcBef>
                <a:spcPts val="1150"/>
              </a:spcBef>
              <a:buClr>
                <a:srgbClr val="BF0000"/>
              </a:buClr>
              <a:buSzPct val="84375"/>
              <a:buChar char="•"/>
              <a:tabLst>
                <a:tab pos="393065" algn="l"/>
                <a:tab pos="393700" algn="l"/>
              </a:tabLst>
            </a:pPr>
            <a:r>
              <a:rPr dirty="0" sz="1600" spc="-15">
                <a:solidFill>
                  <a:srgbClr val="7F7F7F"/>
                </a:solidFill>
                <a:latin typeface="Arial"/>
                <a:cs typeface="Arial"/>
              </a:rPr>
              <a:t>PARADIGMA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ECONOMÍA</a:t>
            </a:r>
            <a:r>
              <a:rPr dirty="0" sz="1600" spc="-17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LÓGICA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Escuela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Austríaca.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Pensadores y</a:t>
            </a:r>
            <a:r>
              <a:rPr dirty="0" sz="1400" spc="-8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teorías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El árbol genealógico de la Escuela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Austríaca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dirty="0" sz="1400" spc="-9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Economía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Un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texto: The Fundaments of Austrian</a:t>
            </a:r>
            <a:r>
              <a:rPr dirty="0" sz="1400" spc="-9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Economics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Indice del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libro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Conceptos del paradigma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 austríaco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Relación entre disciplinas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básicas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54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Planteamientos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 actuales</a:t>
            </a:r>
            <a:endParaRPr sz="1400">
              <a:latin typeface="Arial"/>
              <a:cs typeface="Arial"/>
            </a:endParaRPr>
          </a:p>
          <a:p>
            <a:pPr marL="287020" indent="-274320">
              <a:lnSpc>
                <a:spcPts val="1745"/>
              </a:lnSpc>
              <a:spcBef>
                <a:spcPts val="125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>
                <a:solidFill>
                  <a:srgbClr val="7F7F7F"/>
                </a:solidFill>
                <a:latin typeface="Arial"/>
                <a:cs typeface="Arial"/>
              </a:rPr>
              <a:t>ESCUELA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NEOCLÁSICA </a:t>
            </a:r>
            <a:r>
              <a:rPr dirty="0" sz="1600">
                <a:solidFill>
                  <a:srgbClr val="7F7F7F"/>
                </a:solidFill>
                <a:latin typeface="Arial"/>
                <a:cs typeface="Arial"/>
              </a:rPr>
              <a:t>VS ESCUELA</a:t>
            </a:r>
            <a:r>
              <a:rPr dirty="0" sz="1600" spc="-36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AUSTRÍACA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Viena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vs Chicago: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convergencia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Viena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vs Chicago: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divergencias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Hayek vs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Friedman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Tipología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sistemas</a:t>
            </a:r>
            <a:r>
              <a:rPr dirty="0" sz="1400" spc="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monetarios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54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Crisis financiera 2007 –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2015</a:t>
            </a:r>
            <a:endParaRPr sz="1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25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>
                <a:solidFill>
                  <a:srgbClr val="7F7F7F"/>
                </a:solidFill>
                <a:latin typeface="Arial"/>
                <a:cs typeface="Arial"/>
              </a:rPr>
              <a:t>UN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POCO </a:t>
            </a:r>
            <a:r>
              <a:rPr dirty="0" sz="160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 HUMOR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2267" y="6341987"/>
            <a:ext cx="17113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BIBLIOGRAFÍA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117792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Í</a:t>
            </a:r>
            <a:r>
              <a:rPr dirty="0"/>
              <a:t>ndice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6567" y="6421315"/>
            <a:ext cx="5651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75"/>
              </a:lnSpc>
            </a:pPr>
            <a:r>
              <a:rPr dirty="0" sz="80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5940" y="6165303"/>
            <a:ext cx="1152525" cy="692785"/>
          </a:xfrm>
          <a:custGeom>
            <a:avLst/>
            <a:gdLst/>
            <a:ahLst/>
            <a:cxnLst/>
            <a:rect l="l" t="t" r="r" b="b"/>
            <a:pathLst>
              <a:path w="1152525" h="692784">
                <a:moveTo>
                  <a:pt x="0" y="692696"/>
                </a:moveTo>
                <a:lnTo>
                  <a:pt x="1152127" y="692696"/>
                </a:lnTo>
                <a:lnTo>
                  <a:pt x="1152127" y="0"/>
                </a:lnTo>
                <a:lnTo>
                  <a:pt x="0" y="0"/>
                </a:lnTo>
                <a:lnTo>
                  <a:pt x="0" y="692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35150" y="4901285"/>
            <a:ext cx="485775" cy="472440"/>
          </a:xfrm>
          <a:custGeom>
            <a:avLst/>
            <a:gdLst/>
            <a:ahLst/>
            <a:cxnLst/>
            <a:rect l="l" t="t" r="r" b="b"/>
            <a:pathLst>
              <a:path w="485775" h="472439">
                <a:moveTo>
                  <a:pt x="485775" y="322338"/>
                </a:moveTo>
                <a:lnTo>
                  <a:pt x="0" y="322338"/>
                </a:lnTo>
                <a:lnTo>
                  <a:pt x="242887" y="471931"/>
                </a:lnTo>
                <a:lnTo>
                  <a:pt x="485775" y="322338"/>
                </a:lnTo>
                <a:close/>
              </a:path>
              <a:path w="485775" h="472439">
                <a:moveTo>
                  <a:pt x="364337" y="0"/>
                </a:moveTo>
                <a:lnTo>
                  <a:pt x="121437" y="0"/>
                </a:lnTo>
                <a:lnTo>
                  <a:pt x="121437" y="322338"/>
                </a:lnTo>
                <a:lnTo>
                  <a:pt x="364337" y="322338"/>
                </a:lnTo>
                <a:lnTo>
                  <a:pt x="364337" y="0"/>
                </a:lnTo>
                <a:close/>
              </a:path>
            </a:pathLst>
          </a:custGeom>
          <a:solidFill>
            <a:srgbClr val="FFCC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283" y="142875"/>
            <a:ext cx="804354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El </a:t>
            </a:r>
            <a:r>
              <a:rPr dirty="0" spc="-5"/>
              <a:t>punto </a:t>
            </a:r>
            <a:r>
              <a:rPr dirty="0"/>
              <a:t>de </a:t>
            </a:r>
            <a:r>
              <a:rPr dirty="0" spc="-5"/>
              <a:t>vista </a:t>
            </a:r>
            <a:r>
              <a:rPr dirty="0"/>
              <a:t>económico.</a:t>
            </a:r>
            <a:r>
              <a:rPr dirty="0" spc="-10"/>
              <a:t> </a:t>
            </a:r>
            <a:r>
              <a:rPr dirty="0" spc="-5"/>
              <a:t>Metodología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3292" y="1467497"/>
            <a:ext cx="1550035" cy="74676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 indent="41910">
              <a:lnSpc>
                <a:spcPts val="2800"/>
              </a:lnSpc>
              <a:spcBef>
                <a:spcPts val="260"/>
              </a:spcBef>
            </a:pPr>
            <a:r>
              <a:rPr dirty="0" sz="2400" spc="-5">
                <a:solidFill>
                  <a:srgbClr val="262626"/>
                </a:solidFill>
                <a:latin typeface="Arial"/>
                <a:cs typeface="Arial"/>
              </a:rPr>
              <a:t>CIENCIAS  </a:t>
            </a:r>
            <a:r>
              <a:rPr dirty="0" sz="2400">
                <a:solidFill>
                  <a:srgbClr val="262626"/>
                </a:solidFill>
                <a:latin typeface="Arial"/>
                <a:cs typeface="Arial"/>
              </a:rPr>
              <a:t>S</a:t>
            </a:r>
            <a:r>
              <a:rPr dirty="0" sz="2400" spc="-5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262626"/>
                </a:solidFill>
                <a:latin typeface="Arial"/>
                <a:cs typeface="Arial"/>
              </a:rPr>
              <a:t>C</a:t>
            </a:r>
            <a:r>
              <a:rPr dirty="0" sz="2400" spc="-5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262626"/>
                </a:solidFill>
                <a:latin typeface="Arial"/>
                <a:cs typeface="Arial"/>
              </a:rPr>
              <a:t>ALES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2193" y="1396060"/>
            <a:ext cx="2764155" cy="74676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 indent="648970">
              <a:lnSpc>
                <a:spcPts val="2800"/>
              </a:lnSpc>
              <a:spcBef>
                <a:spcPts val="260"/>
              </a:spcBef>
            </a:pPr>
            <a:r>
              <a:rPr dirty="0" sz="2400" spc="-5">
                <a:solidFill>
                  <a:srgbClr val="262626"/>
                </a:solidFill>
                <a:latin typeface="Arial"/>
                <a:cs typeface="Arial"/>
              </a:rPr>
              <a:t>CIENCIAS  </a:t>
            </a:r>
            <a:r>
              <a:rPr dirty="0" sz="2400">
                <a:solidFill>
                  <a:srgbClr val="262626"/>
                </a:solidFill>
                <a:latin typeface="Arial"/>
                <a:cs typeface="Arial"/>
              </a:rPr>
              <a:t>EXPER</a:t>
            </a:r>
            <a:r>
              <a:rPr dirty="0" sz="2400" spc="-5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262626"/>
                </a:solidFill>
                <a:latin typeface="Arial"/>
                <a:cs typeface="Arial"/>
              </a:rPr>
              <a:t>MEN</a:t>
            </a:r>
            <a:r>
              <a:rPr dirty="0" sz="2400" spc="-18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262626"/>
                </a:solidFill>
                <a:latin typeface="Arial"/>
                <a:cs typeface="Arial"/>
              </a:rPr>
              <a:t>ALES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1912" y="2884868"/>
            <a:ext cx="1595755" cy="400685"/>
          </a:xfrm>
          <a:prstGeom prst="rect">
            <a:avLst/>
          </a:prstGeom>
          <a:ln w="9524">
            <a:solidFill>
              <a:srgbClr val="E84433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dirty="0" sz="2000" spc="-5">
                <a:latin typeface="Arial"/>
                <a:cs typeface="Arial"/>
              </a:rPr>
              <a:t>ECONOMÍA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4086" y="4005262"/>
            <a:ext cx="3708400" cy="1477645"/>
          </a:xfrm>
          <a:prstGeom prst="rect">
            <a:avLst/>
          </a:prstGeom>
          <a:ln w="9524">
            <a:solidFill>
              <a:srgbClr val="E84433"/>
            </a:solidFill>
          </a:ln>
        </p:spPr>
        <p:txBody>
          <a:bodyPr wrap="square" lIns="0" tIns="45719" rIns="0" bIns="0" rtlCol="0" vert="horz">
            <a:spAutoFit/>
          </a:bodyPr>
          <a:lstStyle/>
          <a:p>
            <a:pPr marL="421640" indent="-330200">
              <a:lnSpc>
                <a:spcPts val="2130"/>
              </a:lnSpc>
              <a:spcBef>
                <a:spcPts val="359"/>
              </a:spcBef>
              <a:buFont typeface="Wingdings"/>
              <a:buChar char=""/>
              <a:tabLst>
                <a:tab pos="422275" algn="l"/>
              </a:tabLst>
            </a:pPr>
            <a:r>
              <a:rPr dirty="0" sz="1800" spc="-5">
                <a:latin typeface="Arial"/>
                <a:cs typeface="Arial"/>
              </a:rPr>
              <a:t>HISTORICISMO</a:t>
            </a:r>
            <a:endParaRPr sz="1800">
              <a:latin typeface="Arial"/>
              <a:cs typeface="Arial"/>
            </a:endParaRPr>
          </a:p>
          <a:p>
            <a:pPr marL="421640" indent="-330200">
              <a:lnSpc>
                <a:spcPts val="2130"/>
              </a:lnSpc>
              <a:buFont typeface="Wingdings"/>
              <a:buChar char=""/>
              <a:tabLst>
                <a:tab pos="422275" algn="l"/>
              </a:tabLst>
            </a:pPr>
            <a:r>
              <a:rPr dirty="0" sz="1800" spc="-5">
                <a:latin typeface="Arial"/>
                <a:cs typeface="Arial"/>
              </a:rPr>
              <a:t>INSTITUCIONALISMO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421640" indent="-330200">
              <a:lnSpc>
                <a:spcPct val="100000"/>
              </a:lnSpc>
              <a:buFont typeface="Wingdings"/>
              <a:buChar char=""/>
              <a:tabLst>
                <a:tab pos="422275" algn="l"/>
              </a:tabLst>
            </a:pPr>
            <a:r>
              <a:rPr dirty="0" sz="1800" spc="-5">
                <a:latin typeface="Arial"/>
                <a:cs typeface="Arial"/>
              </a:rPr>
              <a:t>POLILOGISMO</a:t>
            </a:r>
            <a:endParaRPr sz="1800">
              <a:latin typeface="Arial"/>
              <a:cs typeface="Arial"/>
            </a:endParaRPr>
          </a:p>
          <a:p>
            <a:pPr marL="421640" indent="-330200">
              <a:lnSpc>
                <a:spcPct val="100000"/>
              </a:lnSpc>
              <a:spcBef>
                <a:spcPts val="40"/>
              </a:spcBef>
              <a:buFont typeface="Wingdings"/>
              <a:buChar char=""/>
              <a:tabLst>
                <a:tab pos="422275" algn="l"/>
              </a:tabLst>
            </a:pPr>
            <a:r>
              <a:rPr dirty="0" sz="1800" spc="-15">
                <a:latin typeface="Arial"/>
                <a:cs typeface="Arial"/>
              </a:rPr>
              <a:t>MATERIALISMO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DIALÉCTICO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75651" y="3821163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198" y="0"/>
                </a:moveTo>
                <a:lnTo>
                  <a:pt x="528941" y="1910"/>
                </a:lnTo>
                <a:lnTo>
                  <a:pt x="482737" y="7541"/>
                </a:lnTo>
                <a:lnTo>
                  <a:pt x="437732" y="16745"/>
                </a:lnTo>
                <a:lnTo>
                  <a:pt x="394076" y="29373"/>
                </a:lnTo>
                <a:lnTo>
                  <a:pt x="351917" y="45278"/>
                </a:lnTo>
                <a:lnTo>
                  <a:pt x="311403" y="64311"/>
                </a:lnTo>
                <a:lnTo>
                  <a:pt x="272682" y="86324"/>
                </a:lnTo>
                <a:lnTo>
                  <a:pt x="235904" y="111169"/>
                </a:lnTo>
                <a:lnTo>
                  <a:pt x="201215" y="138696"/>
                </a:lnTo>
                <a:lnTo>
                  <a:pt x="168765" y="168759"/>
                </a:lnTo>
                <a:lnTo>
                  <a:pt x="138702" y="201208"/>
                </a:lnTo>
                <a:lnTo>
                  <a:pt x="111173" y="235895"/>
                </a:lnTo>
                <a:lnTo>
                  <a:pt x="86328" y="272673"/>
                </a:lnTo>
                <a:lnTo>
                  <a:pt x="64314" y="311393"/>
                </a:lnTo>
                <a:lnTo>
                  <a:pt x="45280" y="351906"/>
                </a:lnTo>
                <a:lnTo>
                  <a:pt x="29375" y="394064"/>
                </a:lnTo>
                <a:lnTo>
                  <a:pt x="16745" y="437720"/>
                </a:lnTo>
                <a:lnTo>
                  <a:pt x="7541" y="482724"/>
                </a:lnTo>
                <a:lnTo>
                  <a:pt x="1910" y="528929"/>
                </a:lnTo>
                <a:lnTo>
                  <a:pt x="0" y="576186"/>
                </a:lnTo>
                <a:lnTo>
                  <a:pt x="1910" y="623443"/>
                </a:lnTo>
                <a:lnTo>
                  <a:pt x="7541" y="669647"/>
                </a:lnTo>
                <a:lnTo>
                  <a:pt x="16745" y="714652"/>
                </a:lnTo>
                <a:lnTo>
                  <a:pt x="29375" y="758307"/>
                </a:lnTo>
                <a:lnTo>
                  <a:pt x="45280" y="800466"/>
                </a:lnTo>
                <a:lnTo>
                  <a:pt x="64314" y="840979"/>
                </a:lnTo>
                <a:lnTo>
                  <a:pt x="86328" y="879698"/>
                </a:lnTo>
                <a:lnTo>
                  <a:pt x="111173" y="916476"/>
                </a:lnTo>
                <a:lnTo>
                  <a:pt x="138702" y="951164"/>
                </a:lnTo>
                <a:lnTo>
                  <a:pt x="168765" y="983613"/>
                </a:lnTo>
                <a:lnTo>
                  <a:pt x="201215" y="1013675"/>
                </a:lnTo>
                <a:lnTo>
                  <a:pt x="235904" y="1041203"/>
                </a:lnTo>
                <a:lnTo>
                  <a:pt x="272682" y="1066047"/>
                </a:lnTo>
                <a:lnTo>
                  <a:pt x="311403" y="1088060"/>
                </a:lnTo>
                <a:lnTo>
                  <a:pt x="351917" y="1107093"/>
                </a:lnTo>
                <a:lnTo>
                  <a:pt x="394076" y="1122998"/>
                </a:lnTo>
                <a:lnTo>
                  <a:pt x="437732" y="1135627"/>
                </a:lnTo>
                <a:lnTo>
                  <a:pt x="482737" y="1144831"/>
                </a:lnTo>
                <a:lnTo>
                  <a:pt x="528941" y="1150462"/>
                </a:lnTo>
                <a:lnTo>
                  <a:pt x="576198" y="1152372"/>
                </a:lnTo>
                <a:lnTo>
                  <a:pt x="623454" y="1150462"/>
                </a:lnTo>
                <a:lnTo>
                  <a:pt x="669657" y="1144831"/>
                </a:lnTo>
                <a:lnTo>
                  <a:pt x="714660" y="1135627"/>
                </a:lnTo>
                <a:lnTo>
                  <a:pt x="758315" y="1122998"/>
                </a:lnTo>
                <a:lnTo>
                  <a:pt x="800473" y="1107093"/>
                </a:lnTo>
                <a:lnTo>
                  <a:pt x="840986" y="1088060"/>
                </a:lnTo>
                <a:lnTo>
                  <a:pt x="879705" y="1066047"/>
                </a:lnTo>
                <a:lnTo>
                  <a:pt x="916483" y="1041203"/>
                </a:lnTo>
                <a:lnTo>
                  <a:pt x="951171" y="1013675"/>
                </a:lnTo>
                <a:lnTo>
                  <a:pt x="983621" y="983613"/>
                </a:lnTo>
                <a:lnTo>
                  <a:pt x="1013684" y="951164"/>
                </a:lnTo>
                <a:lnTo>
                  <a:pt x="1041212" y="916476"/>
                </a:lnTo>
                <a:lnTo>
                  <a:pt x="1066057" y="879698"/>
                </a:lnTo>
                <a:lnTo>
                  <a:pt x="1088070" y="840979"/>
                </a:lnTo>
                <a:lnTo>
                  <a:pt x="1107104" y="800466"/>
                </a:lnTo>
                <a:lnTo>
                  <a:pt x="1123010" y="758307"/>
                </a:lnTo>
                <a:lnTo>
                  <a:pt x="1135639" y="714652"/>
                </a:lnTo>
                <a:lnTo>
                  <a:pt x="1144843" y="669647"/>
                </a:lnTo>
                <a:lnTo>
                  <a:pt x="1150475" y="623443"/>
                </a:lnTo>
                <a:lnTo>
                  <a:pt x="1152385" y="576186"/>
                </a:lnTo>
                <a:lnTo>
                  <a:pt x="1150475" y="528929"/>
                </a:lnTo>
                <a:lnTo>
                  <a:pt x="1144843" y="482724"/>
                </a:lnTo>
                <a:lnTo>
                  <a:pt x="1135639" y="437720"/>
                </a:lnTo>
                <a:lnTo>
                  <a:pt x="1123010" y="394064"/>
                </a:lnTo>
                <a:lnTo>
                  <a:pt x="1107104" y="351906"/>
                </a:lnTo>
                <a:lnTo>
                  <a:pt x="1088070" y="311393"/>
                </a:lnTo>
                <a:lnTo>
                  <a:pt x="1066057" y="272673"/>
                </a:lnTo>
                <a:lnTo>
                  <a:pt x="1041212" y="235895"/>
                </a:lnTo>
                <a:lnTo>
                  <a:pt x="1013684" y="201208"/>
                </a:lnTo>
                <a:lnTo>
                  <a:pt x="983621" y="168759"/>
                </a:lnTo>
                <a:lnTo>
                  <a:pt x="951171" y="138696"/>
                </a:lnTo>
                <a:lnTo>
                  <a:pt x="916483" y="111169"/>
                </a:lnTo>
                <a:lnTo>
                  <a:pt x="879705" y="86324"/>
                </a:lnTo>
                <a:lnTo>
                  <a:pt x="840986" y="64311"/>
                </a:lnTo>
                <a:lnTo>
                  <a:pt x="800473" y="45278"/>
                </a:lnTo>
                <a:lnTo>
                  <a:pt x="758315" y="29373"/>
                </a:lnTo>
                <a:lnTo>
                  <a:pt x="714660" y="16745"/>
                </a:lnTo>
                <a:lnTo>
                  <a:pt x="669657" y="7541"/>
                </a:lnTo>
                <a:lnTo>
                  <a:pt x="623454" y="1910"/>
                </a:lnTo>
                <a:lnTo>
                  <a:pt x="576198" y="0"/>
                </a:lnTo>
                <a:close/>
              </a:path>
            </a:pathLst>
          </a:custGeom>
          <a:solidFill>
            <a:srgbClr val="FFCC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87698" y="4110329"/>
            <a:ext cx="982344" cy="56388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L="139065" marR="151130" indent="-34290">
              <a:lnSpc>
                <a:spcPts val="1400"/>
              </a:lnSpc>
              <a:spcBef>
                <a:spcPts val="180"/>
              </a:spcBef>
            </a:pPr>
            <a:r>
              <a:rPr dirty="0" sz="1200" spc="-5">
                <a:latin typeface="Arial"/>
                <a:cs typeface="Arial"/>
              </a:rPr>
              <a:t>PUNTO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9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VISTA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60"/>
              </a:lnSpc>
            </a:pPr>
            <a:r>
              <a:rPr dirty="0" sz="1200" spc="-5">
                <a:latin typeface="Arial"/>
                <a:cs typeface="Arial"/>
              </a:rPr>
              <a:t>ECONÓMICO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204" y="5332037"/>
            <a:ext cx="4276090" cy="1385570"/>
          </a:xfrm>
          <a:prstGeom prst="rect">
            <a:avLst/>
          </a:prstGeom>
          <a:solidFill>
            <a:srgbClr val="FFCCCA"/>
          </a:solidFill>
        </p:spPr>
        <p:txBody>
          <a:bodyPr wrap="square" lIns="0" tIns="46990" rIns="0" bIns="0" rtlCol="0" vert="horz">
            <a:spAutoFit/>
          </a:bodyPr>
          <a:lstStyle/>
          <a:p>
            <a:pPr algn="ctr" marL="890905" marR="895985" indent="10795">
              <a:lnSpc>
                <a:spcPct val="99200"/>
              </a:lnSpc>
              <a:spcBef>
                <a:spcPts val="370"/>
              </a:spcBef>
            </a:pPr>
            <a:r>
              <a:rPr dirty="0" sz="1400" spc="-5">
                <a:latin typeface="Arial"/>
                <a:cs typeface="Arial"/>
              </a:rPr>
              <a:t>RIQUEZA </a:t>
            </a:r>
            <a:r>
              <a:rPr dirty="0" sz="1400">
                <a:latin typeface="Arial"/>
                <a:cs typeface="Arial"/>
              </a:rPr>
              <a:t>DE LAS</a:t>
            </a:r>
            <a:r>
              <a:rPr dirty="0" sz="1400" spc="-1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NACIONES  </a:t>
            </a:r>
            <a:r>
              <a:rPr dirty="0" sz="1400" spc="-5">
                <a:latin typeface="Arial"/>
                <a:cs typeface="Arial"/>
              </a:rPr>
              <a:t>INTERCAMBIO  DISTRIBUCIÓN 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BIENESTAR  </a:t>
            </a:r>
            <a:r>
              <a:rPr dirty="0" sz="1400" spc="-5">
                <a:latin typeface="Arial"/>
                <a:cs typeface="Arial"/>
              </a:rPr>
              <a:t>MAXIMIZACIÓN 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EFICACIA</a:t>
            </a:r>
            <a:endParaRPr sz="1400">
              <a:latin typeface="Arial"/>
              <a:cs typeface="Arial"/>
            </a:endParaRPr>
          </a:p>
          <a:p>
            <a:pPr algn="ctr" marL="116205" marR="99060">
              <a:lnSpc>
                <a:spcPct val="101200"/>
              </a:lnSpc>
            </a:pPr>
            <a:r>
              <a:rPr dirty="0" sz="1400" spc="-5">
                <a:latin typeface="Arial"/>
                <a:cs typeface="Arial"/>
              </a:rPr>
              <a:t>INTERVENCIÓ PLANIFICACIÓN 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DESARROLLO  ACCION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HUMANA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30218" y="1340764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60" h="1102360">
                <a:moveTo>
                  <a:pt x="550913" y="0"/>
                </a:moveTo>
                <a:lnTo>
                  <a:pt x="503377" y="2022"/>
                </a:lnTo>
                <a:lnTo>
                  <a:pt x="456964" y="7978"/>
                </a:lnTo>
                <a:lnTo>
                  <a:pt x="411840" y="17703"/>
                </a:lnTo>
                <a:lnTo>
                  <a:pt x="368170" y="31032"/>
                </a:lnTo>
                <a:lnTo>
                  <a:pt x="326118" y="47799"/>
                </a:lnTo>
                <a:lnTo>
                  <a:pt x="285851" y="67838"/>
                </a:lnTo>
                <a:lnTo>
                  <a:pt x="247534" y="90985"/>
                </a:lnTo>
                <a:lnTo>
                  <a:pt x="211332" y="117074"/>
                </a:lnTo>
                <a:lnTo>
                  <a:pt x="177410" y="145939"/>
                </a:lnTo>
                <a:lnTo>
                  <a:pt x="145934" y="177415"/>
                </a:lnTo>
                <a:lnTo>
                  <a:pt x="117070" y="211337"/>
                </a:lnTo>
                <a:lnTo>
                  <a:pt x="90982" y="247539"/>
                </a:lnTo>
                <a:lnTo>
                  <a:pt x="67836" y="285857"/>
                </a:lnTo>
                <a:lnTo>
                  <a:pt x="47797" y="326124"/>
                </a:lnTo>
                <a:lnTo>
                  <a:pt x="31031" y="368175"/>
                </a:lnTo>
                <a:lnTo>
                  <a:pt x="17703" y="411844"/>
                </a:lnTo>
                <a:lnTo>
                  <a:pt x="7978" y="456968"/>
                </a:lnTo>
                <a:lnTo>
                  <a:pt x="2022" y="503379"/>
                </a:lnTo>
                <a:lnTo>
                  <a:pt x="0" y="550913"/>
                </a:lnTo>
                <a:lnTo>
                  <a:pt x="2022" y="598449"/>
                </a:lnTo>
                <a:lnTo>
                  <a:pt x="7978" y="644861"/>
                </a:lnTo>
                <a:lnTo>
                  <a:pt x="17703" y="689985"/>
                </a:lnTo>
                <a:lnTo>
                  <a:pt x="31031" y="733656"/>
                </a:lnTo>
                <a:lnTo>
                  <a:pt x="47797" y="775708"/>
                </a:lnTo>
                <a:lnTo>
                  <a:pt x="67836" y="815975"/>
                </a:lnTo>
                <a:lnTo>
                  <a:pt x="90982" y="854292"/>
                </a:lnTo>
                <a:lnTo>
                  <a:pt x="117070" y="890494"/>
                </a:lnTo>
                <a:lnTo>
                  <a:pt x="145934" y="924415"/>
                </a:lnTo>
                <a:lnTo>
                  <a:pt x="177410" y="955891"/>
                </a:lnTo>
                <a:lnTo>
                  <a:pt x="211332" y="984756"/>
                </a:lnTo>
                <a:lnTo>
                  <a:pt x="247534" y="1010844"/>
                </a:lnTo>
                <a:lnTo>
                  <a:pt x="285851" y="1033990"/>
                </a:lnTo>
                <a:lnTo>
                  <a:pt x="326118" y="1054029"/>
                </a:lnTo>
                <a:lnTo>
                  <a:pt x="368170" y="1070795"/>
                </a:lnTo>
                <a:lnTo>
                  <a:pt x="411840" y="1084123"/>
                </a:lnTo>
                <a:lnTo>
                  <a:pt x="456964" y="1093848"/>
                </a:lnTo>
                <a:lnTo>
                  <a:pt x="503377" y="1099804"/>
                </a:lnTo>
                <a:lnTo>
                  <a:pt x="550913" y="1101826"/>
                </a:lnTo>
                <a:lnTo>
                  <a:pt x="598447" y="1099804"/>
                </a:lnTo>
                <a:lnTo>
                  <a:pt x="644858" y="1093848"/>
                </a:lnTo>
                <a:lnTo>
                  <a:pt x="689981" y="1084123"/>
                </a:lnTo>
                <a:lnTo>
                  <a:pt x="733651" y="1070795"/>
                </a:lnTo>
                <a:lnTo>
                  <a:pt x="775702" y="1054029"/>
                </a:lnTo>
                <a:lnTo>
                  <a:pt x="815969" y="1033990"/>
                </a:lnTo>
                <a:lnTo>
                  <a:pt x="854286" y="1010844"/>
                </a:lnTo>
                <a:lnTo>
                  <a:pt x="890489" y="984756"/>
                </a:lnTo>
                <a:lnTo>
                  <a:pt x="924410" y="955891"/>
                </a:lnTo>
                <a:lnTo>
                  <a:pt x="955887" y="924415"/>
                </a:lnTo>
                <a:lnTo>
                  <a:pt x="984752" y="890494"/>
                </a:lnTo>
                <a:lnTo>
                  <a:pt x="1010840" y="854292"/>
                </a:lnTo>
                <a:lnTo>
                  <a:pt x="1033987" y="815975"/>
                </a:lnTo>
                <a:lnTo>
                  <a:pt x="1054027" y="775708"/>
                </a:lnTo>
                <a:lnTo>
                  <a:pt x="1070793" y="733656"/>
                </a:lnTo>
                <a:lnTo>
                  <a:pt x="1084122" y="689985"/>
                </a:lnTo>
                <a:lnTo>
                  <a:pt x="1093847" y="644861"/>
                </a:lnTo>
                <a:lnTo>
                  <a:pt x="1099804" y="598449"/>
                </a:lnTo>
                <a:lnTo>
                  <a:pt x="1101826" y="550913"/>
                </a:lnTo>
                <a:lnTo>
                  <a:pt x="1099804" y="503379"/>
                </a:lnTo>
                <a:lnTo>
                  <a:pt x="1093847" y="456968"/>
                </a:lnTo>
                <a:lnTo>
                  <a:pt x="1084122" y="411844"/>
                </a:lnTo>
                <a:lnTo>
                  <a:pt x="1070793" y="368175"/>
                </a:lnTo>
                <a:lnTo>
                  <a:pt x="1054027" y="326124"/>
                </a:lnTo>
                <a:lnTo>
                  <a:pt x="1033987" y="285857"/>
                </a:lnTo>
                <a:lnTo>
                  <a:pt x="1010840" y="247539"/>
                </a:lnTo>
                <a:lnTo>
                  <a:pt x="984752" y="211337"/>
                </a:lnTo>
                <a:lnTo>
                  <a:pt x="955887" y="177415"/>
                </a:lnTo>
                <a:lnTo>
                  <a:pt x="924410" y="145939"/>
                </a:lnTo>
                <a:lnTo>
                  <a:pt x="890489" y="117074"/>
                </a:lnTo>
                <a:lnTo>
                  <a:pt x="854286" y="90985"/>
                </a:lnTo>
                <a:lnTo>
                  <a:pt x="815969" y="67838"/>
                </a:lnTo>
                <a:lnTo>
                  <a:pt x="775702" y="47799"/>
                </a:lnTo>
                <a:lnTo>
                  <a:pt x="733651" y="31032"/>
                </a:lnTo>
                <a:lnTo>
                  <a:pt x="689981" y="17703"/>
                </a:lnTo>
                <a:lnTo>
                  <a:pt x="644858" y="7978"/>
                </a:lnTo>
                <a:lnTo>
                  <a:pt x="598447" y="2022"/>
                </a:lnTo>
                <a:lnTo>
                  <a:pt x="550913" y="0"/>
                </a:lnTo>
                <a:close/>
              </a:path>
            </a:pathLst>
          </a:custGeom>
          <a:solidFill>
            <a:srgbClr val="FFCC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981412" y="1558937"/>
            <a:ext cx="802640" cy="6578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just" marL="12700" marR="5080" indent="38100">
              <a:lnSpc>
                <a:spcPct val="98200"/>
              </a:lnSpc>
              <a:spcBef>
                <a:spcPts val="130"/>
              </a:spcBef>
            </a:pPr>
            <a:r>
              <a:rPr dirty="0" sz="1400" spc="-20">
                <a:latin typeface="Arial"/>
                <a:cs typeface="Arial"/>
              </a:rPr>
              <a:t>DEBATE  </a:t>
            </a:r>
            <a:r>
              <a:rPr dirty="0" sz="1400" spc="-5">
                <a:latin typeface="Arial"/>
                <a:cs typeface="Arial"/>
              </a:rPr>
              <a:t>SOBRE  </a:t>
            </a:r>
            <a:r>
              <a:rPr dirty="0" sz="1400">
                <a:latin typeface="Arial"/>
                <a:cs typeface="Arial"/>
              </a:rPr>
              <a:t>MÉ</a:t>
            </a:r>
            <a:r>
              <a:rPr dirty="0" sz="1400" spc="-25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ODO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48037" y="2709417"/>
            <a:ext cx="2016125" cy="863600"/>
          </a:xfrm>
          <a:custGeom>
            <a:avLst/>
            <a:gdLst/>
            <a:ahLst/>
            <a:cxnLst/>
            <a:rect l="l" t="t" r="r" b="b"/>
            <a:pathLst>
              <a:path w="2016125" h="863600">
                <a:moveTo>
                  <a:pt x="0" y="0"/>
                </a:moveTo>
                <a:lnTo>
                  <a:pt x="1653588" y="0"/>
                </a:lnTo>
                <a:lnTo>
                  <a:pt x="2016118" y="431799"/>
                </a:lnTo>
                <a:lnTo>
                  <a:pt x="1653588" y="863599"/>
                </a:lnTo>
                <a:lnTo>
                  <a:pt x="0" y="863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84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845877" y="2762758"/>
            <a:ext cx="8502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Arial"/>
                <a:cs typeface="Arial"/>
              </a:rPr>
              <a:t>CIENCIA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02977" y="3245358"/>
            <a:ext cx="15347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ME</a:t>
            </a:r>
            <a:r>
              <a:rPr dirty="0" sz="1600" spc="-30">
                <a:latin typeface="Arial"/>
                <a:cs typeface="Arial"/>
              </a:rPr>
              <a:t>T</a:t>
            </a:r>
            <a:r>
              <a:rPr dirty="0" sz="1600" spc="-5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D</a:t>
            </a:r>
            <a:r>
              <a:rPr dirty="0" sz="1600" spc="-5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5">
                <a:latin typeface="Arial"/>
                <a:cs typeface="Arial"/>
              </a:rPr>
              <a:t>OGÍ</a:t>
            </a:r>
            <a:r>
              <a:rPr dirty="0" sz="160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35600" y="2492057"/>
            <a:ext cx="3601085" cy="1297305"/>
          </a:xfrm>
          <a:prstGeom prst="rect">
            <a:avLst/>
          </a:prstGeom>
          <a:ln w="9524">
            <a:solidFill>
              <a:srgbClr val="E84433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dirty="0" sz="1600" spc="2300">
                <a:latin typeface="Wingdings"/>
                <a:cs typeface="Wingdings"/>
              </a:rPr>
              <a:t></a:t>
            </a:r>
            <a:r>
              <a:rPr dirty="0" sz="1600" spc="475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Arial"/>
                <a:cs typeface="Arial"/>
              </a:rPr>
              <a:t>MATEMÁTICA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dirty="0" sz="1600" spc="2300">
                <a:latin typeface="Wingdings"/>
                <a:cs typeface="Wingdings"/>
              </a:rPr>
              <a:t></a:t>
            </a:r>
            <a:r>
              <a:rPr dirty="0" sz="1600" spc="47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Arial"/>
                <a:cs typeface="Arial"/>
              </a:rPr>
              <a:t>POSITIVISMO EMPÍRICO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dirty="0" sz="1600" spc="2300">
                <a:latin typeface="Wingdings"/>
                <a:cs typeface="Wingdings"/>
              </a:rPr>
              <a:t></a:t>
            </a:r>
            <a:r>
              <a:rPr dirty="0" sz="1600" spc="38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Arial"/>
                <a:cs typeface="Arial"/>
              </a:rPr>
              <a:t>LÓGICA </a:t>
            </a:r>
            <a:r>
              <a:rPr dirty="0" sz="1600" spc="-15">
                <a:latin typeface="Arial"/>
                <a:cs typeface="Arial"/>
              </a:rPr>
              <a:t>DEDUCTIVA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15818" y="1578940"/>
            <a:ext cx="976630" cy="485775"/>
          </a:xfrm>
          <a:custGeom>
            <a:avLst/>
            <a:gdLst/>
            <a:ahLst/>
            <a:cxnLst/>
            <a:rect l="l" t="t" r="r" b="b"/>
            <a:pathLst>
              <a:path w="976629" h="485775">
                <a:moveTo>
                  <a:pt x="732231" y="0"/>
                </a:moveTo>
                <a:lnTo>
                  <a:pt x="732231" y="121450"/>
                </a:lnTo>
                <a:lnTo>
                  <a:pt x="0" y="121450"/>
                </a:lnTo>
                <a:lnTo>
                  <a:pt x="0" y="364337"/>
                </a:lnTo>
                <a:lnTo>
                  <a:pt x="732231" y="364337"/>
                </a:lnTo>
                <a:lnTo>
                  <a:pt x="732231" y="485775"/>
                </a:lnTo>
                <a:lnTo>
                  <a:pt x="976312" y="242887"/>
                </a:lnTo>
                <a:lnTo>
                  <a:pt x="732231" y="0"/>
                </a:lnTo>
                <a:close/>
              </a:path>
            </a:pathLst>
          </a:custGeom>
          <a:solidFill>
            <a:srgbClr val="FFCC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60035" y="1578940"/>
            <a:ext cx="976630" cy="485775"/>
          </a:xfrm>
          <a:custGeom>
            <a:avLst/>
            <a:gdLst/>
            <a:ahLst/>
            <a:cxnLst/>
            <a:rect l="l" t="t" r="r" b="b"/>
            <a:pathLst>
              <a:path w="976629" h="485775">
                <a:moveTo>
                  <a:pt x="244068" y="0"/>
                </a:moveTo>
                <a:lnTo>
                  <a:pt x="0" y="242887"/>
                </a:lnTo>
                <a:lnTo>
                  <a:pt x="244068" y="485775"/>
                </a:lnTo>
                <a:lnTo>
                  <a:pt x="244068" y="364337"/>
                </a:lnTo>
                <a:lnTo>
                  <a:pt x="976312" y="364337"/>
                </a:lnTo>
                <a:lnTo>
                  <a:pt x="976312" y="121450"/>
                </a:lnTo>
                <a:lnTo>
                  <a:pt x="244068" y="121450"/>
                </a:lnTo>
                <a:lnTo>
                  <a:pt x="244068" y="0"/>
                </a:lnTo>
                <a:close/>
              </a:path>
            </a:pathLst>
          </a:custGeom>
          <a:solidFill>
            <a:srgbClr val="FFCC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835150" y="3284982"/>
            <a:ext cx="485775" cy="544195"/>
          </a:xfrm>
          <a:custGeom>
            <a:avLst/>
            <a:gdLst/>
            <a:ahLst/>
            <a:cxnLst/>
            <a:rect l="l" t="t" r="r" b="b"/>
            <a:pathLst>
              <a:path w="485775" h="544195">
                <a:moveTo>
                  <a:pt x="485775" y="389953"/>
                </a:moveTo>
                <a:lnTo>
                  <a:pt x="0" y="389953"/>
                </a:lnTo>
                <a:lnTo>
                  <a:pt x="242887" y="543940"/>
                </a:lnTo>
                <a:lnTo>
                  <a:pt x="485775" y="389953"/>
                </a:lnTo>
                <a:close/>
              </a:path>
              <a:path w="485775" h="544195">
                <a:moveTo>
                  <a:pt x="364337" y="0"/>
                </a:moveTo>
                <a:lnTo>
                  <a:pt x="121437" y="0"/>
                </a:lnTo>
                <a:lnTo>
                  <a:pt x="121437" y="389953"/>
                </a:lnTo>
                <a:lnTo>
                  <a:pt x="364337" y="389953"/>
                </a:lnTo>
                <a:lnTo>
                  <a:pt x="364337" y="0"/>
                </a:lnTo>
                <a:close/>
              </a:path>
            </a:pathLst>
          </a:custGeom>
          <a:solidFill>
            <a:srgbClr val="FFCC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48037" y="4293590"/>
            <a:ext cx="2016125" cy="863600"/>
          </a:xfrm>
          <a:custGeom>
            <a:avLst/>
            <a:gdLst/>
            <a:ahLst/>
            <a:cxnLst/>
            <a:rect l="l" t="t" r="r" b="b"/>
            <a:pathLst>
              <a:path w="2016125" h="863600">
                <a:moveTo>
                  <a:pt x="0" y="0"/>
                </a:moveTo>
                <a:lnTo>
                  <a:pt x="1653588" y="0"/>
                </a:lnTo>
                <a:lnTo>
                  <a:pt x="2016118" y="431799"/>
                </a:lnTo>
                <a:lnTo>
                  <a:pt x="1653588" y="863599"/>
                </a:lnTo>
                <a:lnTo>
                  <a:pt x="0" y="863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84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490277" y="4468850"/>
            <a:ext cx="1542415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190500">
              <a:lnSpc>
                <a:spcPts val="1900"/>
              </a:lnSpc>
              <a:spcBef>
                <a:spcPts val="180"/>
              </a:spcBef>
            </a:pPr>
            <a:r>
              <a:rPr dirty="0" sz="1600" spc="-5">
                <a:latin typeface="Arial"/>
                <a:cs typeface="Arial"/>
              </a:rPr>
              <a:t>ENFOQUES 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120">
                <a:latin typeface="Arial"/>
                <a:cs typeface="Arial"/>
              </a:rPr>
              <a:t>L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>
                <a:latin typeface="Arial"/>
                <a:cs typeface="Arial"/>
              </a:rPr>
              <a:t>ERN</a:t>
            </a:r>
            <a:r>
              <a:rPr dirty="0" sz="1600" spc="-120">
                <a:latin typeface="Arial"/>
                <a:cs typeface="Arial"/>
              </a:rPr>
              <a:t>A</a:t>
            </a:r>
            <a:r>
              <a:rPr dirty="0" sz="1600" spc="-5">
                <a:latin typeface="Arial"/>
                <a:cs typeface="Arial"/>
              </a:rPr>
              <a:t>TI</a:t>
            </a:r>
            <a:r>
              <a:rPr dirty="0" sz="1600">
                <a:latin typeface="Arial"/>
                <a:cs typeface="Arial"/>
              </a:rPr>
              <a:t>V</a:t>
            </a:r>
            <a:r>
              <a:rPr dirty="0" sz="1600" spc="-5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3867" y="6385249"/>
            <a:ext cx="8191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95204" y="1438427"/>
            <a:ext cx="1621155" cy="400685"/>
          </a:xfrm>
          <a:prstGeom prst="rect">
            <a:avLst/>
          </a:prstGeom>
          <a:ln w="9524">
            <a:solidFill>
              <a:srgbClr val="E84433"/>
            </a:solidFill>
          </a:ln>
        </p:spPr>
        <p:txBody>
          <a:bodyPr wrap="square" lIns="0" tIns="45719" rIns="0" bIns="0" rtlCol="0" vert="horz">
            <a:spAutoFit/>
          </a:bodyPr>
          <a:lstStyle/>
          <a:p>
            <a:pPr marL="103505">
              <a:lnSpc>
                <a:spcPct val="100000"/>
              </a:lnSpc>
              <a:spcBef>
                <a:spcPts val="359"/>
              </a:spcBef>
            </a:pPr>
            <a:r>
              <a:rPr dirty="0" sz="2000" spc="-5" b="1">
                <a:solidFill>
                  <a:srgbClr val="262626"/>
                </a:solidFill>
                <a:latin typeface="Arial"/>
                <a:cs typeface="Arial"/>
              </a:rPr>
              <a:t>ECONOMÍA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9795" y="2492895"/>
            <a:ext cx="1467485" cy="646430"/>
          </a:xfrm>
          <a:prstGeom prst="rect">
            <a:avLst/>
          </a:prstGeom>
          <a:ln w="9524">
            <a:solidFill>
              <a:srgbClr val="E84433"/>
            </a:solidFill>
          </a:ln>
        </p:spPr>
        <p:txBody>
          <a:bodyPr wrap="square" lIns="0" tIns="60960" rIns="0" bIns="0" rtlCol="0" vert="horz">
            <a:spAutoFit/>
          </a:bodyPr>
          <a:lstStyle/>
          <a:p>
            <a:pPr marL="231140" marR="97790" indent="-127000">
              <a:lnSpc>
                <a:spcPts val="2100"/>
              </a:lnSpc>
              <a:spcBef>
                <a:spcPts val="480"/>
              </a:spcBef>
            </a:pPr>
            <a:r>
              <a:rPr dirty="0" sz="1800" b="1">
                <a:solidFill>
                  <a:srgbClr val="262626"/>
                </a:solidFill>
                <a:latin typeface="Arial"/>
                <a:cs typeface="Arial"/>
              </a:rPr>
              <a:t>EC</a:t>
            </a:r>
            <a:r>
              <a:rPr dirty="0" sz="1800" spc="-5" b="1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262626"/>
                </a:solidFill>
                <a:latin typeface="Arial"/>
                <a:cs typeface="Arial"/>
              </a:rPr>
              <a:t>N</a:t>
            </a:r>
            <a:r>
              <a:rPr dirty="0" sz="1800" spc="-5" b="1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262626"/>
                </a:solidFill>
                <a:latin typeface="Arial"/>
                <a:cs typeface="Arial"/>
              </a:rPr>
              <a:t>M</a:t>
            </a:r>
            <a:r>
              <a:rPr dirty="0" sz="1800" spc="-5" b="1">
                <a:solidFill>
                  <a:srgbClr val="262626"/>
                </a:solidFill>
                <a:latin typeface="Arial"/>
                <a:cs typeface="Arial"/>
              </a:rPr>
              <a:t>Í</a:t>
            </a:r>
            <a:r>
              <a:rPr dirty="0" sz="1800" b="1">
                <a:solidFill>
                  <a:srgbClr val="262626"/>
                </a:solidFill>
                <a:latin typeface="Arial"/>
                <a:cs typeface="Arial"/>
              </a:rPr>
              <a:t>A  </a:t>
            </a:r>
            <a:r>
              <a:rPr dirty="0" sz="1800" spc="-5" b="1">
                <a:solidFill>
                  <a:srgbClr val="262626"/>
                </a:solidFill>
                <a:latin typeface="Arial"/>
                <a:cs typeface="Arial"/>
              </a:rPr>
              <a:t>AISLADA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9861" y="2492372"/>
            <a:ext cx="1760220" cy="646430"/>
          </a:xfrm>
          <a:prstGeom prst="rect">
            <a:avLst/>
          </a:prstGeom>
          <a:solidFill>
            <a:srgbClr val="FFCCCA"/>
          </a:solidFill>
        </p:spPr>
        <p:txBody>
          <a:bodyPr wrap="square" lIns="0" tIns="60960" rIns="0" bIns="0" rtlCol="0" vert="horz">
            <a:spAutoFit/>
          </a:bodyPr>
          <a:lstStyle/>
          <a:p>
            <a:pPr marL="332105" marR="136525" indent="-228600">
              <a:lnSpc>
                <a:spcPts val="2100"/>
              </a:lnSpc>
              <a:spcBef>
                <a:spcPts val="480"/>
              </a:spcBef>
            </a:pPr>
            <a:r>
              <a:rPr dirty="0" sz="1800" spc="-5" i="1">
                <a:solidFill>
                  <a:srgbClr val="262626"/>
                </a:solidFill>
                <a:latin typeface="Arial"/>
                <a:cs typeface="Arial"/>
              </a:rPr>
              <a:t>DIVISIÓN</a:t>
            </a:r>
            <a:r>
              <a:rPr dirty="0" sz="1800" spc="-75" i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62626"/>
                </a:solidFill>
                <a:latin typeface="Arial"/>
                <a:cs typeface="Arial"/>
              </a:rPr>
              <a:t>DEL  </a:t>
            </a:r>
            <a:r>
              <a:rPr dirty="0" sz="1800" spc="-5" i="1">
                <a:solidFill>
                  <a:srgbClr val="262626"/>
                </a:solidFill>
                <a:latin typeface="Arial"/>
                <a:cs typeface="Arial"/>
              </a:rPr>
              <a:t>TRABAJO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3706" y="3860797"/>
            <a:ext cx="1837055" cy="646430"/>
          </a:xfrm>
          <a:prstGeom prst="rect">
            <a:avLst/>
          </a:prstGeom>
          <a:solidFill>
            <a:srgbClr val="FFCCCA"/>
          </a:solidFill>
        </p:spPr>
        <p:txBody>
          <a:bodyPr wrap="square" lIns="0" tIns="60960" rIns="0" bIns="0" rtlCol="0" vert="horz">
            <a:spAutoFit/>
          </a:bodyPr>
          <a:lstStyle/>
          <a:p>
            <a:pPr marL="167005" marR="137160" indent="-63500">
              <a:lnSpc>
                <a:spcPts val="2100"/>
              </a:lnSpc>
              <a:spcBef>
                <a:spcPts val="480"/>
              </a:spcBef>
            </a:pPr>
            <a:r>
              <a:rPr dirty="0" sz="1800" spc="-5" i="1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dirty="0" sz="1800" i="1">
                <a:solidFill>
                  <a:srgbClr val="262626"/>
                </a:solidFill>
                <a:latin typeface="Arial"/>
                <a:cs typeface="Arial"/>
              </a:rPr>
              <a:t>N</a:t>
            </a:r>
            <a:r>
              <a:rPr dirty="0" sz="1800" spc="-5" i="1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dirty="0" sz="1800" i="1">
                <a:solidFill>
                  <a:srgbClr val="262626"/>
                </a:solidFill>
                <a:latin typeface="Arial"/>
                <a:cs typeface="Arial"/>
              </a:rPr>
              <a:t>ERCAMB</a:t>
            </a:r>
            <a:r>
              <a:rPr dirty="0" sz="1800" spc="-5" i="1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dirty="0" sz="1800" i="1">
                <a:solidFill>
                  <a:srgbClr val="262626"/>
                </a:solidFill>
                <a:latin typeface="Arial"/>
                <a:cs typeface="Arial"/>
              </a:rPr>
              <a:t>O </a:t>
            </a:r>
            <a:r>
              <a:rPr dirty="0" sz="1800" i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spc="-15" i="1">
                <a:solidFill>
                  <a:srgbClr val="262626"/>
                </a:solidFill>
                <a:latin typeface="Arial"/>
                <a:cs typeface="Arial"/>
              </a:rPr>
              <a:t>VOLUNTARIO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7067" y="3860800"/>
            <a:ext cx="1803400" cy="650875"/>
          </a:xfrm>
          <a:prstGeom prst="rect">
            <a:avLst/>
          </a:prstGeom>
          <a:ln w="9524">
            <a:solidFill>
              <a:srgbClr val="E84433"/>
            </a:solidFill>
          </a:ln>
        </p:spPr>
        <p:txBody>
          <a:bodyPr wrap="square" lIns="0" tIns="60960" rIns="0" bIns="0" rtlCol="0" vert="horz">
            <a:spAutoFit/>
          </a:bodyPr>
          <a:lstStyle/>
          <a:p>
            <a:pPr marL="129539" marR="116839" indent="139700">
              <a:lnSpc>
                <a:spcPts val="2100"/>
              </a:lnSpc>
              <a:spcBef>
                <a:spcPts val="480"/>
              </a:spcBef>
            </a:pPr>
            <a:r>
              <a:rPr dirty="0" sz="1800" spc="-5" b="1">
                <a:solidFill>
                  <a:srgbClr val="262626"/>
                </a:solidFill>
                <a:latin typeface="Arial"/>
                <a:cs typeface="Arial"/>
              </a:rPr>
              <a:t>ECONOMÍA  </a:t>
            </a:r>
            <a:r>
              <a:rPr dirty="0" sz="1800" b="1">
                <a:solidFill>
                  <a:srgbClr val="262626"/>
                </a:solidFill>
                <a:latin typeface="Arial"/>
                <a:cs typeface="Arial"/>
              </a:rPr>
              <a:t>P</a:t>
            </a:r>
            <a:r>
              <a:rPr dirty="0" sz="1800" spc="-5" b="1">
                <a:solidFill>
                  <a:srgbClr val="262626"/>
                </a:solidFill>
                <a:latin typeface="Arial"/>
                <a:cs typeface="Arial"/>
              </a:rPr>
              <a:t>L</a:t>
            </a:r>
            <a:r>
              <a:rPr dirty="0" sz="1800" b="1">
                <a:solidFill>
                  <a:srgbClr val="262626"/>
                </a:solidFill>
                <a:latin typeface="Arial"/>
                <a:cs typeface="Arial"/>
              </a:rPr>
              <a:t>AN</a:t>
            </a:r>
            <a:r>
              <a:rPr dirty="0" sz="1800" spc="-5" b="1">
                <a:solidFill>
                  <a:srgbClr val="262626"/>
                </a:solidFill>
                <a:latin typeface="Arial"/>
                <a:cs typeface="Arial"/>
              </a:rPr>
              <a:t>IFI</a:t>
            </a:r>
            <a:r>
              <a:rPr dirty="0" sz="1800" b="1">
                <a:solidFill>
                  <a:srgbClr val="262626"/>
                </a:solidFill>
                <a:latin typeface="Arial"/>
                <a:cs typeface="Arial"/>
              </a:rPr>
              <a:t>CADA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1881" y="5229225"/>
            <a:ext cx="1467485" cy="923925"/>
          </a:xfrm>
          <a:prstGeom prst="rect">
            <a:avLst/>
          </a:prstGeom>
          <a:ln w="9524">
            <a:solidFill>
              <a:srgbClr val="E84433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algn="ctr" marL="104139" marR="97790">
              <a:lnSpc>
                <a:spcPct val="99500"/>
              </a:lnSpc>
              <a:spcBef>
                <a:spcPts val="370"/>
              </a:spcBef>
            </a:pPr>
            <a:r>
              <a:rPr dirty="0" sz="1800" b="1">
                <a:solidFill>
                  <a:srgbClr val="262626"/>
                </a:solidFill>
                <a:latin typeface="Arial"/>
                <a:cs typeface="Arial"/>
              </a:rPr>
              <a:t>EC</a:t>
            </a:r>
            <a:r>
              <a:rPr dirty="0" sz="1800" spc="-5" b="1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262626"/>
                </a:solidFill>
                <a:latin typeface="Arial"/>
                <a:cs typeface="Arial"/>
              </a:rPr>
              <a:t>N</a:t>
            </a:r>
            <a:r>
              <a:rPr dirty="0" sz="1800" spc="-5" b="1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262626"/>
                </a:solidFill>
                <a:latin typeface="Arial"/>
                <a:cs typeface="Arial"/>
              </a:rPr>
              <a:t>M</a:t>
            </a:r>
            <a:r>
              <a:rPr dirty="0" sz="1800" spc="-5" b="1">
                <a:solidFill>
                  <a:srgbClr val="262626"/>
                </a:solidFill>
                <a:latin typeface="Arial"/>
                <a:cs typeface="Arial"/>
              </a:rPr>
              <a:t>Í</a:t>
            </a:r>
            <a:r>
              <a:rPr dirty="0" sz="1800" b="1">
                <a:solidFill>
                  <a:srgbClr val="262626"/>
                </a:solidFill>
                <a:latin typeface="Arial"/>
                <a:cs typeface="Arial"/>
              </a:rPr>
              <a:t>A  DE    </a:t>
            </a:r>
            <a:r>
              <a:rPr dirty="0" sz="1800" spc="-5" b="1">
                <a:solidFill>
                  <a:srgbClr val="262626"/>
                </a:solidFill>
                <a:latin typeface="Arial"/>
                <a:cs typeface="Arial"/>
              </a:rPr>
              <a:t>TRUEQUE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4368" y="5084762"/>
            <a:ext cx="1624330" cy="1200150"/>
          </a:xfrm>
          <a:prstGeom prst="rect">
            <a:avLst/>
          </a:prstGeom>
          <a:ln w="9524">
            <a:solidFill>
              <a:srgbClr val="E84433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algn="ctr" marL="129539" marR="119380" indent="-8890">
              <a:lnSpc>
                <a:spcPct val="98800"/>
              </a:lnSpc>
              <a:spcBef>
                <a:spcPts val="385"/>
              </a:spcBef>
            </a:pPr>
            <a:r>
              <a:rPr dirty="0" sz="1800" spc="-5" b="1">
                <a:solidFill>
                  <a:srgbClr val="262626"/>
                </a:solidFill>
                <a:latin typeface="Arial"/>
                <a:cs typeface="Arial"/>
              </a:rPr>
              <a:t>ECONOMÍA  </a:t>
            </a:r>
            <a:r>
              <a:rPr dirty="0" sz="1800" b="1">
                <a:solidFill>
                  <a:srgbClr val="262626"/>
                </a:solidFill>
                <a:latin typeface="Arial"/>
                <a:cs typeface="Arial"/>
              </a:rPr>
              <a:t>DE     MERCADO  M</a:t>
            </a:r>
            <a:r>
              <a:rPr dirty="0" sz="1800" spc="-5" b="1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262626"/>
                </a:solidFill>
                <a:latin typeface="Arial"/>
                <a:cs typeface="Arial"/>
              </a:rPr>
              <a:t>NE</a:t>
            </a:r>
            <a:r>
              <a:rPr dirty="0" sz="1800" spc="-135" b="1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dirty="0" sz="1800" b="1">
                <a:solidFill>
                  <a:srgbClr val="262626"/>
                </a:solidFill>
                <a:latin typeface="Arial"/>
                <a:cs typeface="Arial"/>
              </a:rPr>
              <a:t>AR</a:t>
            </a:r>
            <a:r>
              <a:rPr dirty="0" sz="1800" spc="-5" b="1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262626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56100" y="1844675"/>
            <a:ext cx="1080135" cy="1297305"/>
          </a:xfrm>
          <a:custGeom>
            <a:avLst/>
            <a:gdLst/>
            <a:ahLst/>
            <a:cxnLst/>
            <a:rect l="l" t="t" r="r" b="b"/>
            <a:pathLst>
              <a:path w="1080135" h="1297305">
                <a:moveTo>
                  <a:pt x="208749" y="0"/>
                </a:moveTo>
                <a:lnTo>
                  <a:pt x="0" y="0"/>
                </a:lnTo>
                <a:lnTo>
                  <a:pt x="0" y="1084249"/>
                </a:lnTo>
                <a:lnTo>
                  <a:pt x="806551" y="1084249"/>
                </a:lnTo>
                <a:lnTo>
                  <a:pt x="806551" y="1296987"/>
                </a:lnTo>
                <a:lnTo>
                  <a:pt x="1079995" y="979462"/>
                </a:lnTo>
                <a:lnTo>
                  <a:pt x="989762" y="874687"/>
                </a:lnTo>
                <a:lnTo>
                  <a:pt x="208749" y="874687"/>
                </a:lnTo>
                <a:lnTo>
                  <a:pt x="208749" y="0"/>
                </a:lnTo>
                <a:close/>
              </a:path>
              <a:path w="1080135" h="1297305">
                <a:moveTo>
                  <a:pt x="806551" y="661949"/>
                </a:moveTo>
                <a:lnTo>
                  <a:pt x="806551" y="874687"/>
                </a:lnTo>
                <a:lnTo>
                  <a:pt x="989762" y="874687"/>
                </a:lnTo>
                <a:lnTo>
                  <a:pt x="806551" y="661949"/>
                </a:lnTo>
                <a:close/>
              </a:path>
            </a:pathLst>
          </a:custGeom>
          <a:solidFill>
            <a:srgbClr val="FFCC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48037" y="1844675"/>
            <a:ext cx="1008380" cy="1297305"/>
          </a:xfrm>
          <a:custGeom>
            <a:avLst/>
            <a:gdLst/>
            <a:ahLst/>
            <a:cxnLst/>
            <a:rect l="l" t="t" r="r" b="b"/>
            <a:pathLst>
              <a:path w="1008379" h="1297305">
                <a:moveTo>
                  <a:pt x="255231" y="661949"/>
                </a:moveTo>
                <a:lnTo>
                  <a:pt x="0" y="979462"/>
                </a:lnTo>
                <a:lnTo>
                  <a:pt x="255231" y="1296987"/>
                </a:lnTo>
                <a:lnTo>
                  <a:pt x="255231" y="1084249"/>
                </a:lnTo>
                <a:lnTo>
                  <a:pt x="1008062" y="1084249"/>
                </a:lnTo>
                <a:lnTo>
                  <a:pt x="1008062" y="874687"/>
                </a:lnTo>
                <a:lnTo>
                  <a:pt x="255231" y="874687"/>
                </a:lnTo>
                <a:lnTo>
                  <a:pt x="255231" y="661949"/>
                </a:lnTo>
                <a:close/>
              </a:path>
              <a:path w="1008379" h="1297305">
                <a:moveTo>
                  <a:pt x="1008062" y="0"/>
                </a:moveTo>
                <a:lnTo>
                  <a:pt x="813219" y="0"/>
                </a:lnTo>
                <a:lnTo>
                  <a:pt x="813219" y="874687"/>
                </a:lnTo>
                <a:lnTo>
                  <a:pt x="1008062" y="874687"/>
                </a:lnTo>
                <a:lnTo>
                  <a:pt x="1008062" y="0"/>
                </a:lnTo>
                <a:close/>
              </a:path>
            </a:pathLst>
          </a:custGeom>
          <a:solidFill>
            <a:srgbClr val="FFCC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99771" y="3141662"/>
            <a:ext cx="649605" cy="1439545"/>
          </a:xfrm>
          <a:custGeom>
            <a:avLst/>
            <a:gdLst/>
            <a:ahLst/>
            <a:cxnLst/>
            <a:rect l="l" t="t" r="r" b="b"/>
            <a:pathLst>
              <a:path w="649604" h="1439545">
                <a:moveTo>
                  <a:pt x="128828" y="0"/>
                </a:moveTo>
                <a:lnTo>
                  <a:pt x="0" y="0"/>
                </a:lnTo>
                <a:lnTo>
                  <a:pt x="0" y="1145171"/>
                </a:lnTo>
                <a:lnTo>
                  <a:pt x="504850" y="1145171"/>
                </a:lnTo>
                <a:lnTo>
                  <a:pt x="504850" y="1439468"/>
                </a:lnTo>
                <a:lnTo>
                  <a:pt x="649287" y="1031557"/>
                </a:lnTo>
                <a:lnTo>
                  <a:pt x="609054" y="917930"/>
                </a:lnTo>
                <a:lnTo>
                  <a:pt x="128828" y="917930"/>
                </a:lnTo>
                <a:lnTo>
                  <a:pt x="128828" y="0"/>
                </a:lnTo>
                <a:close/>
              </a:path>
              <a:path w="649604" h="1439545">
                <a:moveTo>
                  <a:pt x="504850" y="623633"/>
                </a:moveTo>
                <a:lnTo>
                  <a:pt x="504850" y="917930"/>
                </a:lnTo>
                <a:lnTo>
                  <a:pt x="609054" y="917930"/>
                </a:lnTo>
                <a:lnTo>
                  <a:pt x="504850" y="623633"/>
                </a:lnTo>
                <a:close/>
              </a:path>
            </a:pathLst>
          </a:custGeom>
          <a:solidFill>
            <a:srgbClr val="FFCC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23509" y="3141662"/>
            <a:ext cx="576580" cy="1439545"/>
          </a:xfrm>
          <a:custGeom>
            <a:avLst/>
            <a:gdLst/>
            <a:ahLst/>
            <a:cxnLst/>
            <a:rect l="l" t="t" r="r" b="b"/>
            <a:pathLst>
              <a:path w="576579" h="1439545">
                <a:moveTo>
                  <a:pt x="128193" y="623633"/>
                </a:moveTo>
                <a:lnTo>
                  <a:pt x="0" y="1031557"/>
                </a:lnTo>
                <a:lnTo>
                  <a:pt x="128193" y="1439468"/>
                </a:lnTo>
                <a:lnTo>
                  <a:pt x="128193" y="1145171"/>
                </a:lnTo>
                <a:lnTo>
                  <a:pt x="576262" y="1145171"/>
                </a:lnTo>
                <a:lnTo>
                  <a:pt x="576262" y="917930"/>
                </a:lnTo>
                <a:lnTo>
                  <a:pt x="128193" y="917930"/>
                </a:lnTo>
                <a:lnTo>
                  <a:pt x="128193" y="623633"/>
                </a:lnTo>
                <a:close/>
              </a:path>
              <a:path w="576579" h="1439545">
                <a:moveTo>
                  <a:pt x="576262" y="0"/>
                </a:moveTo>
                <a:lnTo>
                  <a:pt x="461911" y="0"/>
                </a:lnTo>
                <a:lnTo>
                  <a:pt x="461911" y="917930"/>
                </a:lnTo>
                <a:lnTo>
                  <a:pt x="576262" y="917930"/>
                </a:lnTo>
                <a:lnTo>
                  <a:pt x="576262" y="0"/>
                </a:lnTo>
                <a:close/>
              </a:path>
            </a:pathLst>
          </a:custGeom>
          <a:solidFill>
            <a:srgbClr val="FFCC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72343" y="5229199"/>
            <a:ext cx="576580" cy="648335"/>
          </a:xfrm>
          <a:custGeom>
            <a:avLst/>
            <a:gdLst/>
            <a:ahLst/>
            <a:cxnLst/>
            <a:rect l="l" t="t" r="r" b="b"/>
            <a:pathLst>
              <a:path w="576579" h="648335">
                <a:moveTo>
                  <a:pt x="128193" y="280771"/>
                </a:moveTo>
                <a:lnTo>
                  <a:pt x="0" y="464423"/>
                </a:lnTo>
                <a:lnTo>
                  <a:pt x="128193" y="648074"/>
                </a:lnTo>
                <a:lnTo>
                  <a:pt x="128193" y="515579"/>
                </a:lnTo>
                <a:lnTo>
                  <a:pt x="576262" y="515579"/>
                </a:lnTo>
                <a:lnTo>
                  <a:pt x="576262" y="413266"/>
                </a:lnTo>
                <a:lnTo>
                  <a:pt x="128193" y="413266"/>
                </a:lnTo>
                <a:lnTo>
                  <a:pt x="128193" y="280771"/>
                </a:lnTo>
                <a:close/>
              </a:path>
              <a:path w="576579" h="648335">
                <a:moveTo>
                  <a:pt x="576262" y="0"/>
                </a:moveTo>
                <a:lnTo>
                  <a:pt x="461924" y="0"/>
                </a:lnTo>
                <a:lnTo>
                  <a:pt x="461924" y="413266"/>
                </a:lnTo>
                <a:lnTo>
                  <a:pt x="576262" y="413266"/>
                </a:lnTo>
                <a:lnTo>
                  <a:pt x="576262" y="0"/>
                </a:lnTo>
                <a:close/>
              </a:path>
            </a:pathLst>
          </a:custGeom>
          <a:solidFill>
            <a:srgbClr val="FFCC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48606" y="5229199"/>
            <a:ext cx="649605" cy="648335"/>
          </a:xfrm>
          <a:custGeom>
            <a:avLst/>
            <a:gdLst/>
            <a:ahLst/>
            <a:cxnLst/>
            <a:rect l="l" t="t" r="r" b="b"/>
            <a:pathLst>
              <a:path w="649604" h="648335">
                <a:moveTo>
                  <a:pt x="128841" y="0"/>
                </a:moveTo>
                <a:lnTo>
                  <a:pt x="0" y="0"/>
                </a:lnTo>
                <a:lnTo>
                  <a:pt x="0" y="515579"/>
                </a:lnTo>
                <a:lnTo>
                  <a:pt x="504850" y="515579"/>
                </a:lnTo>
                <a:lnTo>
                  <a:pt x="504850" y="648073"/>
                </a:lnTo>
                <a:lnTo>
                  <a:pt x="649287" y="464422"/>
                </a:lnTo>
                <a:lnTo>
                  <a:pt x="609054" y="413266"/>
                </a:lnTo>
                <a:lnTo>
                  <a:pt x="128841" y="413266"/>
                </a:lnTo>
                <a:lnTo>
                  <a:pt x="128841" y="0"/>
                </a:lnTo>
                <a:close/>
              </a:path>
              <a:path w="649604" h="648335">
                <a:moveTo>
                  <a:pt x="504850" y="280771"/>
                </a:moveTo>
                <a:lnTo>
                  <a:pt x="504850" y="413266"/>
                </a:lnTo>
                <a:lnTo>
                  <a:pt x="609054" y="413266"/>
                </a:lnTo>
                <a:lnTo>
                  <a:pt x="504850" y="280771"/>
                </a:lnTo>
                <a:close/>
              </a:path>
            </a:pathLst>
          </a:custGeom>
          <a:solidFill>
            <a:srgbClr val="FFCC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96306" y="5373687"/>
            <a:ext cx="936625" cy="576580"/>
          </a:xfrm>
          <a:custGeom>
            <a:avLst/>
            <a:gdLst/>
            <a:ahLst/>
            <a:cxnLst/>
            <a:rect l="l" t="t" r="r" b="b"/>
            <a:pathLst>
              <a:path w="936625" h="576579">
                <a:moveTo>
                  <a:pt x="468312" y="0"/>
                </a:moveTo>
                <a:lnTo>
                  <a:pt x="409569" y="2245"/>
                </a:lnTo>
                <a:lnTo>
                  <a:pt x="353003" y="8800"/>
                </a:lnTo>
                <a:lnTo>
                  <a:pt x="299054" y="19395"/>
                </a:lnTo>
                <a:lnTo>
                  <a:pt x="248159" y="33760"/>
                </a:lnTo>
                <a:lnTo>
                  <a:pt x="200758" y="51625"/>
                </a:lnTo>
                <a:lnTo>
                  <a:pt x="157290" y="72719"/>
                </a:lnTo>
                <a:lnTo>
                  <a:pt x="118193" y="96774"/>
                </a:lnTo>
                <a:lnTo>
                  <a:pt x="83907" y="123518"/>
                </a:lnTo>
                <a:lnTo>
                  <a:pt x="54871" y="152681"/>
                </a:lnTo>
                <a:lnTo>
                  <a:pt x="31523" y="183995"/>
                </a:lnTo>
                <a:lnTo>
                  <a:pt x="3648" y="251989"/>
                </a:lnTo>
                <a:lnTo>
                  <a:pt x="0" y="288131"/>
                </a:lnTo>
                <a:lnTo>
                  <a:pt x="3648" y="324273"/>
                </a:lnTo>
                <a:lnTo>
                  <a:pt x="31523" y="392270"/>
                </a:lnTo>
                <a:lnTo>
                  <a:pt x="54871" y="423583"/>
                </a:lnTo>
                <a:lnTo>
                  <a:pt x="83907" y="452747"/>
                </a:lnTo>
                <a:lnTo>
                  <a:pt x="118193" y="479490"/>
                </a:lnTo>
                <a:lnTo>
                  <a:pt x="157290" y="503544"/>
                </a:lnTo>
                <a:lnTo>
                  <a:pt x="200758" y="524639"/>
                </a:lnTo>
                <a:lnTo>
                  <a:pt x="248159" y="542503"/>
                </a:lnTo>
                <a:lnTo>
                  <a:pt x="299054" y="556868"/>
                </a:lnTo>
                <a:lnTo>
                  <a:pt x="353003" y="567462"/>
                </a:lnTo>
                <a:lnTo>
                  <a:pt x="409569" y="574017"/>
                </a:lnTo>
                <a:lnTo>
                  <a:pt x="468312" y="576262"/>
                </a:lnTo>
                <a:lnTo>
                  <a:pt x="527057" y="574017"/>
                </a:lnTo>
                <a:lnTo>
                  <a:pt x="583625" y="567462"/>
                </a:lnTo>
                <a:lnTo>
                  <a:pt x="637576" y="556868"/>
                </a:lnTo>
                <a:lnTo>
                  <a:pt x="688471" y="542503"/>
                </a:lnTo>
                <a:lnTo>
                  <a:pt x="735872" y="524639"/>
                </a:lnTo>
                <a:lnTo>
                  <a:pt x="779340" y="503544"/>
                </a:lnTo>
                <a:lnTo>
                  <a:pt x="818435" y="479490"/>
                </a:lnTo>
                <a:lnTo>
                  <a:pt x="852720" y="452747"/>
                </a:lnTo>
                <a:lnTo>
                  <a:pt x="881756" y="423583"/>
                </a:lnTo>
                <a:lnTo>
                  <a:pt x="905103" y="392270"/>
                </a:lnTo>
                <a:lnTo>
                  <a:pt x="932976" y="324273"/>
                </a:lnTo>
                <a:lnTo>
                  <a:pt x="936625" y="288131"/>
                </a:lnTo>
                <a:lnTo>
                  <a:pt x="932976" y="251989"/>
                </a:lnTo>
                <a:lnTo>
                  <a:pt x="905103" y="183995"/>
                </a:lnTo>
                <a:lnTo>
                  <a:pt x="881756" y="152681"/>
                </a:lnTo>
                <a:lnTo>
                  <a:pt x="852720" y="123518"/>
                </a:lnTo>
                <a:lnTo>
                  <a:pt x="818435" y="96774"/>
                </a:lnTo>
                <a:lnTo>
                  <a:pt x="779340" y="72719"/>
                </a:lnTo>
                <a:lnTo>
                  <a:pt x="735872" y="51625"/>
                </a:lnTo>
                <a:lnTo>
                  <a:pt x="688471" y="33760"/>
                </a:lnTo>
                <a:lnTo>
                  <a:pt x="637576" y="19395"/>
                </a:lnTo>
                <a:lnTo>
                  <a:pt x="583625" y="8800"/>
                </a:lnTo>
                <a:lnTo>
                  <a:pt x="527057" y="2245"/>
                </a:lnTo>
                <a:lnTo>
                  <a:pt x="468312" y="0"/>
                </a:lnTo>
                <a:close/>
              </a:path>
            </a:pathLst>
          </a:custGeom>
          <a:solidFill>
            <a:srgbClr val="FFCC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497919" y="5542432"/>
            <a:ext cx="7175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solidFill>
                  <a:srgbClr val="262626"/>
                </a:solidFill>
                <a:latin typeface="Arial"/>
                <a:cs typeface="Arial"/>
              </a:rPr>
              <a:t>DINERO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83443" y="4581131"/>
            <a:ext cx="936625" cy="576580"/>
          </a:xfrm>
          <a:custGeom>
            <a:avLst/>
            <a:gdLst/>
            <a:ahLst/>
            <a:cxnLst/>
            <a:rect l="l" t="t" r="r" b="b"/>
            <a:pathLst>
              <a:path w="936625" h="576579">
                <a:moveTo>
                  <a:pt x="468312" y="0"/>
                </a:moveTo>
                <a:lnTo>
                  <a:pt x="409569" y="2244"/>
                </a:lnTo>
                <a:lnTo>
                  <a:pt x="353003" y="8799"/>
                </a:lnTo>
                <a:lnTo>
                  <a:pt x="299054" y="19393"/>
                </a:lnTo>
                <a:lnTo>
                  <a:pt x="248159" y="33757"/>
                </a:lnTo>
                <a:lnTo>
                  <a:pt x="200758" y="51621"/>
                </a:lnTo>
                <a:lnTo>
                  <a:pt x="157290" y="72714"/>
                </a:lnTo>
                <a:lnTo>
                  <a:pt x="118193" y="96768"/>
                </a:lnTo>
                <a:lnTo>
                  <a:pt x="83907" y="123511"/>
                </a:lnTo>
                <a:lnTo>
                  <a:pt x="54871" y="152674"/>
                </a:lnTo>
                <a:lnTo>
                  <a:pt x="31523" y="183986"/>
                </a:lnTo>
                <a:lnTo>
                  <a:pt x="3648" y="251982"/>
                </a:lnTo>
                <a:lnTo>
                  <a:pt x="0" y="288124"/>
                </a:lnTo>
                <a:lnTo>
                  <a:pt x="3648" y="324267"/>
                </a:lnTo>
                <a:lnTo>
                  <a:pt x="31523" y="392264"/>
                </a:lnTo>
                <a:lnTo>
                  <a:pt x="54871" y="423578"/>
                </a:lnTo>
                <a:lnTo>
                  <a:pt x="83907" y="452742"/>
                </a:lnTo>
                <a:lnTo>
                  <a:pt x="118193" y="479487"/>
                </a:lnTo>
                <a:lnTo>
                  <a:pt x="157290" y="503542"/>
                </a:lnTo>
                <a:lnTo>
                  <a:pt x="200758" y="524637"/>
                </a:lnTo>
                <a:lnTo>
                  <a:pt x="248159" y="542502"/>
                </a:lnTo>
                <a:lnTo>
                  <a:pt x="299054" y="556867"/>
                </a:lnTo>
                <a:lnTo>
                  <a:pt x="353003" y="567462"/>
                </a:lnTo>
                <a:lnTo>
                  <a:pt x="409569" y="574017"/>
                </a:lnTo>
                <a:lnTo>
                  <a:pt x="468312" y="576262"/>
                </a:lnTo>
                <a:lnTo>
                  <a:pt x="527057" y="574017"/>
                </a:lnTo>
                <a:lnTo>
                  <a:pt x="583625" y="567462"/>
                </a:lnTo>
                <a:lnTo>
                  <a:pt x="637576" y="556867"/>
                </a:lnTo>
                <a:lnTo>
                  <a:pt x="688471" y="542502"/>
                </a:lnTo>
                <a:lnTo>
                  <a:pt x="735872" y="524637"/>
                </a:lnTo>
                <a:lnTo>
                  <a:pt x="779340" y="503542"/>
                </a:lnTo>
                <a:lnTo>
                  <a:pt x="818435" y="479487"/>
                </a:lnTo>
                <a:lnTo>
                  <a:pt x="852720" y="452742"/>
                </a:lnTo>
                <a:lnTo>
                  <a:pt x="881756" y="423578"/>
                </a:lnTo>
                <a:lnTo>
                  <a:pt x="905103" y="392264"/>
                </a:lnTo>
                <a:lnTo>
                  <a:pt x="932976" y="324267"/>
                </a:lnTo>
                <a:lnTo>
                  <a:pt x="936625" y="288124"/>
                </a:lnTo>
                <a:lnTo>
                  <a:pt x="932976" y="251982"/>
                </a:lnTo>
                <a:lnTo>
                  <a:pt x="905103" y="183986"/>
                </a:lnTo>
                <a:lnTo>
                  <a:pt x="881756" y="152674"/>
                </a:lnTo>
                <a:lnTo>
                  <a:pt x="852720" y="123511"/>
                </a:lnTo>
                <a:lnTo>
                  <a:pt x="818435" y="96768"/>
                </a:lnTo>
                <a:lnTo>
                  <a:pt x="779340" y="72714"/>
                </a:lnTo>
                <a:lnTo>
                  <a:pt x="735872" y="51621"/>
                </a:lnTo>
                <a:lnTo>
                  <a:pt x="688471" y="33757"/>
                </a:lnTo>
                <a:lnTo>
                  <a:pt x="637576" y="19393"/>
                </a:lnTo>
                <a:lnTo>
                  <a:pt x="583625" y="8799"/>
                </a:lnTo>
                <a:lnTo>
                  <a:pt x="527057" y="2244"/>
                </a:lnTo>
                <a:lnTo>
                  <a:pt x="468312" y="0"/>
                </a:lnTo>
                <a:close/>
              </a:path>
            </a:pathLst>
          </a:custGeom>
          <a:solidFill>
            <a:srgbClr val="FFCC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308855" y="4643196"/>
            <a:ext cx="895350" cy="441959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0" marR="5080" indent="-114300">
              <a:lnSpc>
                <a:spcPts val="1600"/>
              </a:lnSpc>
              <a:spcBef>
                <a:spcPts val="219"/>
              </a:spcBef>
            </a:pPr>
            <a:r>
              <a:rPr dirty="0" sz="1400" b="1">
                <a:solidFill>
                  <a:srgbClr val="262626"/>
                </a:solidFill>
                <a:latin typeface="Arial"/>
                <a:cs typeface="Arial"/>
              </a:rPr>
              <a:t>Pr</a:t>
            </a:r>
            <a:r>
              <a:rPr dirty="0" sz="1400" spc="-5" b="1">
                <a:solidFill>
                  <a:srgbClr val="262626"/>
                </a:solidFill>
                <a:latin typeface="Arial"/>
                <a:cs typeface="Arial"/>
              </a:rPr>
              <a:t>op</a:t>
            </a:r>
            <a:r>
              <a:rPr dirty="0" sz="1400" b="1">
                <a:solidFill>
                  <a:srgbClr val="262626"/>
                </a:solidFill>
                <a:latin typeface="Arial"/>
                <a:cs typeface="Arial"/>
              </a:rPr>
              <a:t>ie</a:t>
            </a:r>
            <a:r>
              <a:rPr dirty="0" sz="1400" spc="-5" b="1">
                <a:solidFill>
                  <a:srgbClr val="262626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262626"/>
                </a:solidFill>
                <a:latin typeface="Arial"/>
                <a:cs typeface="Arial"/>
              </a:rPr>
              <a:t>ad  </a:t>
            </a:r>
            <a:r>
              <a:rPr dirty="0" sz="1400" spc="-5" b="1">
                <a:solidFill>
                  <a:srgbClr val="262626"/>
                </a:solidFill>
                <a:latin typeface="Arial"/>
                <a:cs typeface="Arial"/>
              </a:rPr>
              <a:t>privada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470598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Economía </a:t>
            </a:r>
            <a:r>
              <a:rPr dirty="0"/>
              <a:t>e</a:t>
            </a:r>
            <a:r>
              <a:rPr dirty="0" spc="-15"/>
              <a:t> </a:t>
            </a:r>
            <a:r>
              <a:rPr dirty="0" spc="-5"/>
              <a:t>Intercambio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0769" y="6237287"/>
            <a:ext cx="1059180" cy="466725"/>
          </a:xfrm>
          <a:prstGeom prst="rect">
            <a:avLst/>
          </a:prstGeom>
          <a:ln w="9524">
            <a:solidFill>
              <a:srgbClr val="E84433"/>
            </a:solidFill>
          </a:ln>
        </p:spPr>
        <p:txBody>
          <a:bodyPr wrap="square" lIns="0" tIns="55879" rIns="0" bIns="0" rtlCol="0" vert="horz">
            <a:spAutoFit/>
          </a:bodyPr>
          <a:lstStyle/>
          <a:p>
            <a:pPr marL="165735" marR="153035" indent="8890">
              <a:lnSpc>
                <a:spcPts val="1400"/>
              </a:lnSpc>
              <a:spcBef>
                <a:spcPts val="439"/>
              </a:spcBef>
            </a:pPr>
            <a:r>
              <a:rPr dirty="0" sz="1200" spc="-5" b="1" i="1">
                <a:solidFill>
                  <a:srgbClr val="E02D27"/>
                </a:solidFill>
                <a:latin typeface="Tahoma"/>
                <a:cs typeface="Tahoma"/>
              </a:rPr>
              <a:t>Tesis </a:t>
            </a:r>
            <a:r>
              <a:rPr dirty="0" sz="1200" b="1" i="1">
                <a:solidFill>
                  <a:srgbClr val="E02D27"/>
                </a:solidFill>
                <a:latin typeface="Tahoma"/>
                <a:cs typeface="Tahoma"/>
              </a:rPr>
              <a:t>JTG  Nov</a:t>
            </a:r>
            <a:r>
              <a:rPr dirty="0" sz="1200" spc="-100" b="1" i="1">
                <a:solidFill>
                  <a:srgbClr val="E02D27"/>
                </a:solidFill>
                <a:latin typeface="Tahoma"/>
                <a:cs typeface="Tahoma"/>
              </a:rPr>
              <a:t> </a:t>
            </a:r>
            <a:r>
              <a:rPr dirty="0" sz="1200" b="1" i="1">
                <a:solidFill>
                  <a:srgbClr val="E02D27"/>
                </a:solidFill>
                <a:latin typeface="Tahoma"/>
                <a:cs typeface="Tahoma"/>
              </a:rPr>
              <a:t>1987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9530" y="266547"/>
            <a:ext cx="137160" cy="79375"/>
          </a:xfrm>
          <a:custGeom>
            <a:avLst/>
            <a:gdLst/>
            <a:ahLst/>
            <a:cxnLst/>
            <a:rect l="l" t="t" r="r" b="b"/>
            <a:pathLst>
              <a:path w="137160" h="79375">
                <a:moveTo>
                  <a:pt x="122085" y="0"/>
                </a:moveTo>
                <a:lnTo>
                  <a:pt x="114490" y="0"/>
                </a:lnTo>
                <a:lnTo>
                  <a:pt x="84112" y="1777"/>
                </a:lnTo>
                <a:lnTo>
                  <a:pt x="54773" y="6973"/>
                </a:lnTo>
                <a:lnTo>
                  <a:pt x="26670" y="15382"/>
                </a:lnTo>
                <a:lnTo>
                  <a:pt x="0" y="26796"/>
                </a:lnTo>
                <a:lnTo>
                  <a:pt x="215" y="27216"/>
                </a:lnTo>
                <a:lnTo>
                  <a:pt x="97243" y="79324"/>
                </a:lnTo>
                <a:lnTo>
                  <a:pt x="137033" y="1003"/>
                </a:lnTo>
                <a:lnTo>
                  <a:pt x="129590" y="355"/>
                </a:lnTo>
                <a:lnTo>
                  <a:pt x="12208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94246" y="362026"/>
            <a:ext cx="123825" cy="152400"/>
          </a:xfrm>
          <a:custGeom>
            <a:avLst/>
            <a:gdLst/>
            <a:ahLst/>
            <a:cxnLst/>
            <a:rect l="l" t="t" r="r" b="b"/>
            <a:pathLst>
              <a:path w="123825" h="152400">
                <a:moveTo>
                  <a:pt x="70027" y="0"/>
                </a:moveTo>
                <a:lnTo>
                  <a:pt x="68199" y="1701"/>
                </a:lnTo>
                <a:lnTo>
                  <a:pt x="66192" y="3225"/>
                </a:lnTo>
                <a:lnTo>
                  <a:pt x="47853" y="13855"/>
                </a:lnTo>
                <a:lnTo>
                  <a:pt x="0" y="141084"/>
                </a:lnTo>
                <a:lnTo>
                  <a:pt x="12179" y="151777"/>
                </a:lnTo>
                <a:lnTo>
                  <a:pt x="105765" y="116751"/>
                </a:lnTo>
                <a:lnTo>
                  <a:pt x="111264" y="114554"/>
                </a:lnTo>
                <a:lnTo>
                  <a:pt x="117170" y="113195"/>
                </a:lnTo>
                <a:lnTo>
                  <a:pt x="123329" y="112699"/>
                </a:lnTo>
                <a:lnTo>
                  <a:pt x="115112" y="81808"/>
                </a:lnTo>
                <a:lnTo>
                  <a:pt x="103317" y="52563"/>
                </a:lnTo>
                <a:lnTo>
                  <a:pt x="88203" y="25212"/>
                </a:lnTo>
                <a:lnTo>
                  <a:pt x="7002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22313" y="530466"/>
            <a:ext cx="100330" cy="175260"/>
          </a:xfrm>
          <a:custGeom>
            <a:avLst/>
            <a:gdLst/>
            <a:ahLst/>
            <a:cxnLst/>
            <a:rect l="l" t="t" r="r" b="b"/>
            <a:pathLst>
              <a:path w="100329" h="175259">
                <a:moveTo>
                  <a:pt x="100304" y="0"/>
                </a:moveTo>
                <a:lnTo>
                  <a:pt x="29184" y="26606"/>
                </a:lnTo>
                <a:lnTo>
                  <a:pt x="30200" y="29235"/>
                </a:lnTo>
                <a:lnTo>
                  <a:pt x="30759" y="30784"/>
                </a:lnTo>
                <a:lnTo>
                  <a:pt x="32675" y="38009"/>
                </a:lnTo>
                <a:lnTo>
                  <a:pt x="33294" y="45385"/>
                </a:lnTo>
                <a:lnTo>
                  <a:pt x="32554" y="52782"/>
                </a:lnTo>
                <a:lnTo>
                  <a:pt x="30391" y="60071"/>
                </a:lnTo>
                <a:lnTo>
                  <a:pt x="0" y="135902"/>
                </a:lnTo>
                <a:lnTo>
                  <a:pt x="28536" y="175056"/>
                </a:lnTo>
                <a:lnTo>
                  <a:pt x="57343" y="138937"/>
                </a:lnTo>
                <a:lnTo>
                  <a:pt x="79446" y="97972"/>
                </a:lnTo>
                <a:lnTo>
                  <a:pt x="94007" y="52986"/>
                </a:lnTo>
                <a:lnTo>
                  <a:pt x="100190" y="4800"/>
                </a:lnTo>
                <a:lnTo>
                  <a:pt x="10030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26111" y="712228"/>
            <a:ext cx="189230" cy="73660"/>
          </a:xfrm>
          <a:custGeom>
            <a:avLst/>
            <a:gdLst/>
            <a:ahLst/>
            <a:cxnLst/>
            <a:rect l="l" t="t" r="r" b="b"/>
            <a:pathLst>
              <a:path w="189229" h="73659">
                <a:moveTo>
                  <a:pt x="171234" y="0"/>
                </a:moveTo>
                <a:lnTo>
                  <a:pt x="165303" y="4356"/>
                </a:lnTo>
                <a:lnTo>
                  <a:pt x="158178" y="7099"/>
                </a:lnTo>
                <a:lnTo>
                  <a:pt x="81800" y="13131"/>
                </a:lnTo>
                <a:lnTo>
                  <a:pt x="0" y="70738"/>
                </a:lnTo>
                <a:lnTo>
                  <a:pt x="9341" y="71945"/>
                </a:lnTo>
                <a:lnTo>
                  <a:pt x="18773" y="72829"/>
                </a:lnTo>
                <a:lnTo>
                  <a:pt x="28296" y="73373"/>
                </a:lnTo>
                <a:lnTo>
                  <a:pt x="37909" y="73558"/>
                </a:lnTo>
                <a:lnTo>
                  <a:pt x="79382" y="70229"/>
                </a:lnTo>
                <a:lnTo>
                  <a:pt x="118748" y="60596"/>
                </a:lnTo>
                <a:lnTo>
                  <a:pt x="155499" y="45188"/>
                </a:lnTo>
                <a:lnTo>
                  <a:pt x="189128" y="24536"/>
                </a:lnTo>
                <a:lnTo>
                  <a:pt x="1712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55779" y="603415"/>
            <a:ext cx="202565" cy="167005"/>
          </a:xfrm>
          <a:custGeom>
            <a:avLst/>
            <a:gdLst/>
            <a:ahLst/>
            <a:cxnLst/>
            <a:rect l="l" t="t" r="r" b="b"/>
            <a:pathLst>
              <a:path w="202564" h="167004">
                <a:moveTo>
                  <a:pt x="60934" y="0"/>
                </a:moveTo>
                <a:lnTo>
                  <a:pt x="7835" y="70688"/>
                </a:lnTo>
                <a:lnTo>
                  <a:pt x="4127" y="74028"/>
                </a:lnTo>
                <a:lnTo>
                  <a:pt x="0" y="76606"/>
                </a:lnTo>
                <a:lnTo>
                  <a:pt x="24373" y="105230"/>
                </a:lnTo>
                <a:lnTo>
                  <a:pt x="52573" y="130043"/>
                </a:lnTo>
                <a:lnTo>
                  <a:pt x="84165" y="150581"/>
                </a:lnTo>
                <a:lnTo>
                  <a:pt x="118719" y="166382"/>
                </a:lnTo>
                <a:lnTo>
                  <a:pt x="202399" y="107442"/>
                </a:lnTo>
                <a:lnTo>
                  <a:pt x="164591" y="82308"/>
                </a:lnTo>
                <a:lnTo>
                  <a:pt x="6093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75882" y="395719"/>
            <a:ext cx="116205" cy="81915"/>
          </a:xfrm>
          <a:custGeom>
            <a:avLst/>
            <a:gdLst/>
            <a:ahLst/>
            <a:cxnLst/>
            <a:rect l="l" t="t" r="r" b="b"/>
            <a:pathLst>
              <a:path w="116204" h="81915">
                <a:moveTo>
                  <a:pt x="115582" y="0"/>
                </a:moveTo>
                <a:lnTo>
                  <a:pt x="18491" y="21437"/>
                </a:lnTo>
                <a:lnTo>
                  <a:pt x="0" y="64274"/>
                </a:lnTo>
                <a:lnTo>
                  <a:pt x="80619" y="80035"/>
                </a:lnTo>
                <a:lnTo>
                  <a:pt x="82791" y="80721"/>
                </a:lnTo>
                <a:lnTo>
                  <a:pt x="84912" y="81521"/>
                </a:lnTo>
                <a:lnTo>
                  <a:pt x="11558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61087" y="498411"/>
            <a:ext cx="154305" cy="187960"/>
          </a:xfrm>
          <a:custGeom>
            <a:avLst/>
            <a:gdLst/>
            <a:ahLst/>
            <a:cxnLst/>
            <a:rect l="l" t="t" r="r" b="b"/>
            <a:pathLst>
              <a:path w="154304" h="187959">
                <a:moveTo>
                  <a:pt x="0" y="0"/>
                </a:moveTo>
                <a:lnTo>
                  <a:pt x="24218" y="148983"/>
                </a:lnTo>
                <a:lnTo>
                  <a:pt x="32664" y="187413"/>
                </a:lnTo>
                <a:lnTo>
                  <a:pt x="112407" y="181101"/>
                </a:lnTo>
                <a:lnTo>
                  <a:pt x="154152" y="76987"/>
                </a:lnTo>
                <a:lnTo>
                  <a:pt x="85470" y="16687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06236" y="547712"/>
            <a:ext cx="78105" cy="98425"/>
          </a:xfrm>
          <a:custGeom>
            <a:avLst/>
            <a:gdLst/>
            <a:ahLst/>
            <a:cxnLst/>
            <a:rect l="l" t="t" r="r" b="b"/>
            <a:pathLst>
              <a:path w="78104" h="98425">
                <a:moveTo>
                  <a:pt x="0" y="0"/>
                </a:moveTo>
                <a:lnTo>
                  <a:pt x="3447" y="25937"/>
                </a:lnTo>
                <a:lnTo>
                  <a:pt x="9375" y="50993"/>
                </a:lnTo>
                <a:lnTo>
                  <a:pt x="17652" y="75045"/>
                </a:lnTo>
                <a:lnTo>
                  <a:pt x="28143" y="97967"/>
                </a:lnTo>
                <a:lnTo>
                  <a:pt x="77660" y="32042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77813" y="274637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29" h="107950">
                <a:moveTo>
                  <a:pt x="50482" y="0"/>
                </a:moveTo>
                <a:lnTo>
                  <a:pt x="0" y="87922"/>
                </a:lnTo>
                <a:lnTo>
                  <a:pt x="5802" y="91757"/>
                </a:lnTo>
                <a:lnTo>
                  <a:pt x="10742" y="96410"/>
                </a:lnTo>
                <a:lnTo>
                  <a:pt x="14775" y="101747"/>
                </a:lnTo>
                <a:lnTo>
                  <a:pt x="17856" y="107632"/>
                </a:lnTo>
                <a:lnTo>
                  <a:pt x="127838" y="83350"/>
                </a:lnTo>
                <a:lnTo>
                  <a:pt x="163576" y="62636"/>
                </a:lnTo>
                <a:lnTo>
                  <a:pt x="138736" y="41887"/>
                </a:lnTo>
                <a:lnTo>
                  <a:pt x="111420" y="24336"/>
                </a:lnTo>
                <a:lnTo>
                  <a:pt x="81908" y="10276"/>
                </a:lnTo>
                <a:lnTo>
                  <a:pt x="5048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44234" y="532142"/>
            <a:ext cx="101600" cy="121920"/>
          </a:xfrm>
          <a:custGeom>
            <a:avLst/>
            <a:gdLst/>
            <a:ahLst/>
            <a:cxnLst/>
            <a:rect l="l" t="t" r="r" b="b"/>
            <a:pathLst>
              <a:path w="101600" h="121920">
                <a:moveTo>
                  <a:pt x="81407" y="0"/>
                </a:moveTo>
                <a:lnTo>
                  <a:pt x="0" y="41427"/>
                </a:lnTo>
                <a:lnTo>
                  <a:pt x="101206" y="121780"/>
                </a:lnTo>
                <a:lnTo>
                  <a:pt x="8140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56477" y="343357"/>
            <a:ext cx="102235" cy="179070"/>
          </a:xfrm>
          <a:custGeom>
            <a:avLst/>
            <a:gdLst/>
            <a:ahLst/>
            <a:cxnLst/>
            <a:rect l="l" t="t" r="r" b="b"/>
            <a:pathLst>
              <a:path w="102235" h="179070">
                <a:moveTo>
                  <a:pt x="0" y="0"/>
                </a:moveTo>
                <a:lnTo>
                  <a:pt x="0" y="178523"/>
                </a:lnTo>
                <a:lnTo>
                  <a:pt x="62344" y="146799"/>
                </a:lnTo>
                <a:lnTo>
                  <a:pt x="102069" y="5482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06998" y="318046"/>
            <a:ext cx="102870" cy="221615"/>
          </a:xfrm>
          <a:custGeom>
            <a:avLst/>
            <a:gdLst/>
            <a:ahLst/>
            <a:cxnLst/>
            <a:rect l="l" t="t" r="r" b="b"/>
            <a:pathLst>
              <a:path w="102870" h="221615">
                <a:moveTo>
                  <a:pt x="102349" y="0"/>
                </a:moveTo>
                <a:lnTo>
                  <a:pt x="63957" y="35321"/>
                </a:lnTo>
                <a:lnTo>
                  <a:pt x="33305" y="77711"/>
                </a:lnTo>
                <a:lnTo>
                  <a:pt x="11587" y="125958"/>
                </a:lnTo>
                <a:lnTo>
                  <a:pt x="0" y="178854"/>
                </a:lnTo>
                <a:lnTo>
                  <a:pt x="102349" y="221056"/>
                </a:lnTo>
                <a:lnTo>
                  <a:pt x="102349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59029" y="401688"/>
            <a:ext cx="45720" cy="249554"/>
          </a:xfrm>
          <a:custGeom>
            <a:avLst/>
            <a:gdLst/>
            <a:ahLst/>
            <a:cxnLst/>
            <a:rect l="l" t="t" r="r" b="b"/>
            <a:pathLst>
              <a:path w="45720" h="249554">
                <a:moveTo>
                  <a:pt x="22898" y="0"/>
                </a:moveTo>
                <a:lnTo>
                  <a:pt x="13903" y="1750"/>
                </a:lnTo>
                <a:lnTo>
                  <a:pt x="6634" y="6553"/>
                </a:lnTo>
                <a:lnTo>
                  <a:pt x="1772" y="13737"/>
                </a:lnTo>
                <a:lnTo>
                  <a:pt x="0" y="22631"/>
                </a:lnTo>
                <a:lnTo>
                  <a:pt x="0" y="226428"/>
                </a:lnTo>
                <a:lnTo>
                  <a:pt x="1772" y="235316"/>
                </a:lnTo>
                <a:lnTo>
                  <a:pt x="6634" y="242501"/>
                </a:lnTo>
                <a:lnTo>
                  <a:pt x="13903" y="247307"/>
                </a:lnTo>
                <a:lnTo>
                  <a:pt x="22898" y="249059"/>
                </a:lnTo>
                <a:lnTo>
                  <a:pt x="31753" y="247307"/>
                </a:lnTo>
                <a:lnTo>
                  <a:pt x="38914" y="242501"/>
                </a:lnTo>
                <a:lnTo>
                  <a:pt x="43706" y="235316"/>
                </a:lnTo>
                <a:lnTo>
                  <a:pt x="45453" y="226428"/>
                </a:lnTo>
                <a:lnTo>
                  <a:pt x="45453" y="22631"/>
                </a:lnTo>
                <a:lnTo>
                  <a:pt x="43706" y="13737"/>
                </a:lnTo>
                <a:lnTo>
                  <a:pt x="38914" y="6553"/>
                </a:lnTo>
                <a:lnTo>
                  <a:pt x="31753" y="1750"/>
                </a:lnTo>
                <a:lnTo>
                  <a:pt x="2289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34797" y="460946"/>
            <a:ext cx="179108" cy="191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44207" y="402031"/>
            <a:ext cx="240588" cy="248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230147" y="403415"/>
            <a:ext cx="204330" cy="2456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525384" y="398094"/>
            <a:ext cx="1295082" cy="252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55972" y="6258477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5" h="432434">
                <a:moveTo>
                  <a:pt x="216026" y="0"/>
                </a:moveTo>
                <a:lnTo>
                  <a:pt x="166495" y="5705"/>
                </a:lnTo>
                <a:lnTo>
                  <a:pt x="121025" y="21956"/>
                </a:lnTo>
                <a:lnTo>
                  <a:pt x="80915" y="47457"/>
                </a:lnTo>
                <a:lnTo>
                  <a:pt x="47460" y="80911"/>
                </a:lnTo>
                <a:lnTo>
                  <a:pt x="21958" y="121021"/>
                </a:lnTo>
                <a:lnTo>
                  <a:pt x="5705" y="166491"/>
                </a:lnTo>
                <a:lnTo>
                  <a:pt x="0" y="216023"/>
                </a:lnTo>
                <a:lnTo>
                  <a:pt x="5705" y="265555"/>
                </a:lnTo>
                <a:lnTo>
                  <a:pt x="21958" y="311025"/>
                </a:lnTo>
                <a:lnTo>
                  <a:pt x="47460" y="351135"/>
                </a:lnTo>
                <a:lnTo>
                  <a:pt x="80915" y="384589"/>
                </a:lnTo>
                <a:lnTo>
                  <a:pt x="121025" y="410090"/>
                </a:lnTo>
                <a:lnTo>
                  <a:pt x="166495" y="426342"/>
                </a:lnTo>
                <a:lnTo>
                  <a:pt x="216026" y="432047"/>
                </a:lnTo>
                <a:lnTo>
                  <a:pt x="265558" y="426342"/>
                </a:lnTo>
                <a:lnTo>
                  <a:pt x="311028" y="410090"/>
                </a:lnTo>
                <a:lnTo>
                  <a:pt x="351138" y="384589"/>
                </a:lnTo>
                <a:lnTo>
                  <a:pt x="384593" y="351135"/>
                </a:lnTo>
                <a:lnTo>
                  <a:pt x="410095" y="311025"/>
                </a:lnTo>
                <a:lnTo>
                  <a:pt x="426348" y="265555"/>
                </a:lnTo>
                <a:lnTo>
                  <a:pt x="432053" y="216023"/>
                </a:lnTo>
                <a:lnTo>
                  <a:pt x="426348" y="166491"/>
                </a:lnTo>
                <a:lnTo>
                  <a:pt x="410095" y="121021"/>
                </a:lnTo>
                <a:lnTo>
                  <a:pt x="384593" y="80911"/>
                </a:lnTo>
                <a:lnTo>
                  <a:pt x="351138" y="47457"/>
                </a:lnTo>
                <a:lnTo>
                  <a:pt x="311028" y="21956"/>
                </a:lnTo>
                <a:lnTo>
                  <a:pt x="265558" y="5705"/>
                </a:lnTo>
                <a:lnTo>
                  <a:pt x="216026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533867" y="6385249"/>
            <a:ext cx="8191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98522" y="6165303"/>
            <a:ext cx="138430" cy="80010"/>
          </a:xfrm>
          <a:custGeom>
            <a:avLst/>
            <a:gdLst/>
            <a:ahLst/>
            <a:cxnLst/>
            <a:rect l="l" t="t" r="r" b="b"/>
            <a:pathLst>
              <a:path w="138429" h="80010">
                <a:moveTo>
                  <a:pt x="122872" y="0"/>
                </a:moveTo>
                <a:lnTo>
                  <a:pt x="115227" y="0"/>
                </a:lnTo>
                <a:lnTo>
                  <a:pt x="84648" y="1789"/>
                </a:lnTo>
                <a:lnTo>
                  <a:pt x="55122" y="7016"/>
                </a:lnTo>
                <a:lnTo>
                  <a:pt x="26842" y="15471"/>
                </a:lnTo>
                <a:lnTo>
                  <a:pt x="0" y="26943"/>
                </a:lnTo>
                <a:lnTo>
                  <a:pt x="126" y="27226"/>
                </a:lnTo>
                <a:lnTo>
                  <a:pt x="215" y="27357"/>
                </a:lnTo>
                <a:lnTo>
                  <a:pt x="97866" y="79745"/>
                </a:lnTo>
                <a:lnTo>
                  <a:pt x="137896" y="1009"/>
                </a:lnTo>
                <a:lnTo>
                  <a:pt x="130428" y="364"/>
                </a:lnTo>
                <a:lnTo>
                  <a:pt x="12287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844813" y="6261286"/>
            <a:ext cx="124460" cy="153035"/>
          </a:xfrm>
          <a:custGeom>
            <a:avLst/>
            <a:gdLst/>
            <a:ahLst/>
            <a:cxnLst/>
            <a:rect l="l" t="t" r="r" b="b"/>
            <a:pathLst>
              <a:path w="124459" h="153035">
                <a:moveTo>
                  <a:pt x="70484" y="0"/>
                </a:moveTo>
                <a:lnTo>
                  <a:pt x="68643" y="1709"/>
                </a:lnTo>
                <a:lnTo>
                  <a:pt x="66611" y="3239"/>
                </a:lnTo>
                <a:lnTo>
                  <a:pt x="48158" y="13930"/>
                </a:lnTo>
                <a:lnTo>
                  <a:pt x="0" y="141831"/>
                </a:lnTo>
                <a:lnTo>
                  <a:pt x="12255" y="152579"/>
                </a:lnTo>
                <a:lnTo>
                  <a:pt x="106451" y="117374"/>
                </a:lnTo>
                <a:lnTo>
                  <a:pt x="111975" y="115154"/>
                </a:lnTo>
                <a:lnTo>
                  <a:pt x="117932" y="113784"/>
                </a:lnTo>
                <a:lnTo>
                  <a:pt x="124117" y="113292"/>
                </a:lnTo>
                <a:lnTo>
                  <a:pt x="115844" y="82238"/>
                </a:lnTo>
                <a:lnTo>
                  <a:pt x="103978" y="52839"/>
                </a:lnTo>
                <a:lnTo>
                  <a:pt x="88773" y="25343"/>
                </a:lnTo>
                <a:lnTo>
                  <a:pt x="70484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873058" y="6430612"/>
            <a:ext cx="100965" cy="176530"/>
          </a:xfrm>
          <a:custGeom>
            <a:avLst/>
            <a:gdLst/>
            <a:ahLst/>
            <a:cxnLst/>
            <a:rect l="l" t="t" r="r" b="b"/>
            <a:pathLst>
              <a:path w="100965" h="176529">
                <a:moveTo>
                  <a:pt x="100952" y="0"/>
                </a:moveTo>
                <a:lnTo>
                  <a:pt x="29375" y="26747"/>
                </a:lnTo>
                <a:lnTo>
                  <a:pt x="30403" y="29391"/>
                </a:lnTo>
                <a:lnTo>
                  <a:pt x="30962" y="30947"/>
                </a:lnTo>
                <a:lnTo>
                  <a:pt x="32887" y="38210"/>
                </a:lnTo>
                <a:lnTo>
                  <a:pt x="33512" y="45623"/>
                </a:lnTo>
                <a:lnTo>
                  <a:pt x="32769" y="53057"/>
                </a:lnTo>
                <a:lnTo>
                  <a:pt x="30594" y="60385"/>
                </a:lnTo>
                <a:lnTo>
                  <a:pt x="0" y="136626"/>
                </a:lnTo>
                <a:lnTo>
                  <a:pt x="28740" y="175978"/>
                </a:lnTo>
                <a:lnTo>
                  <a:pt x="57723" y="139669"/>
                </a:lnTo>
                <a:lnTo>
                  <a:pt x="79967" y="98488"/>
                </a:lnTo>
                <a:lnTo>
                  <a:pt x="94621" y="53266"/>
                </a:lnTo>
                <a:lnTo>
                  <a:pt x="100837" y="4831"/>
                </a:lnTo>
                <a:lnTo>
                  <a:pt x="100952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675598" y="6613331"/>
            <a:ext cx="190500" cy="74295"/>
          </a:xfrm>
          <a:custGeom>
            <a:avLst/>
            <a:gdLst/>
            <a:ahLst/>
            <a:cxnLst/>
            <a:rect l="l" t="t" r="r" b="b"/>
            <a:pathLst>
              <a:path w="190500" h="74295">
                <a:moveTo>
                  <a:pt x="172338" y="0"/>
                </a:moveTo>
                <a:lnTo>
                  <a:pt x="166357" y="4380"/>
                </a:lnTo>
                <a:lnTo>
                  <a:pt x="159194" y="7139"/>
                </a:lnTo>
                <a:lnTo>
                  <a:pt x="82321" y="13200"/>
                </a:lnTo>
                <a:lnTo>
                  <a:pt x="0" y="71109"/>
                </a:lnTo>
                <a:lnTo>
                  <a:pt x="9393" y="72326"/>
                </a:lnTo>
                <a:lnTo>
                  <a:pt x="18884" y="73214"/>
                </a:lnTo>
                <a:lnTo>
                  <a:pt x="28471" y="73758"/>
                </a:lnTo>
                <a:lnTo>
                  <a:pt x="38150" y="73943"/>
                </a:lnTo>
                <a:lnTo>
                  <a:pt x="79892" y="70596"/>
                </a:lnTo>
                <a:lnTo>
                  <a:pt x="119511" y="60911"/>
                </a:lnTo>
                <a:lnTo>
                  <a:pt x="156499" y="45421"/>
                </a:lnTo>
                <a:lnTo>
                  <a:pt x="190347" y="24660"/>
                </a:lnTo>
                <a:lnTo>
                  <a:pt x="172338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504173" y="6503945"/>
            <a:ext cx="203835" cy="167640"/>
          </a:xfrm>
          <a:custGeom>
            <a:avLst/>
            <a:gdLst/>
            <a:ahLst/>
            <a:cxnLst/>
            <a:rect l="l" t="t" r="r" b="b"/>
            <a:pathLst>
              <a:path w="203834" h="167640">
                <a:moveTo>
                  <a:pt x="61315" y="0"/>
                </a:moveTo>
                <a:lnTo>
                  <a:pt x="7874" y="71061"/>
                </a:lnTo>
                <a:lnTo>
                  <a:pt x="4152" y="74416"/>
                </a:lnTo>
                <a:lnTo>
                  <a:pt x="0" y="77015"/>
                </a:lnTo>
                <a:lnTo>
                  <a:pt x="24523" y="105784"/>
                </a:lnTo>
                <a:lnTo>
                  <a:pt x="52900" y="130725"/>
                </a:lnTo>
                <a:lnTo>
                  <a:pt x="84694" y="151371"/>
                </a:lnTo>
                <a:lnTo>
                  <a:pt x="119468" y="167256"/>
                </a:lnTo>
                <a:lnTo>
                  <a:pt x="203695" y="108013"/>
                </a:lnTo>
                <a:lnTo>
                  <a:pt x="165646" y="82730"/>
                </a:lnTo>
                <a:lnTo>
                  <a:pt x="6131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725674" y="6295151"/>
            <a:ext cx="116839" cy="82550"/>
          </a:xfrm>
          <a:custGeom>
            <a:avLst/>
            <a:gdLst/>
            <a:ahLst/>
            <a:cxnLst/>
            <a:rect l="l" t="t" r="r" b="b"/>
            <a:pathLst>
              <a:path w="116840" h="82550">
                <a:moveTo>
                  <a:pt x="116331" y="0"/>
                </a:moveTo>
                <a:lnTo>
                  <a:pt x="18630" y="21559"/>
                </a:lnTo>
                <a:lnTo>
                  <a:pt x="0" y="64625"/>
                </a:lnTo>
                <a:lnTo>
                  <a:pt x="81152" y="80459"/>
                </a:lnTo>
                <a:lnTo>
                  <a:pt x="83337" y="81147"/>
                </a:lnTo>
                <a:lnTo>
                  <a:pt x="85471" y="81956"/>
                </a:lnTo>
                <a:lnTo>
                  <a:pt x="116331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710803" y="6398394"/>
            <a:ext cx="155575" cy="188595"/>
          </a:xfrm>
          <a:custGeom>
            <a:avLst/>
            <a:gdLst/>
            <a:ahLst/>
            <a:cxnLst/>
            <a:rect l="l" t="t" r="r" b="b"/>
            <a:pathLst>
              <a:path w="155575" h="188595">
                <a:moveTo>
                  <a:pt x="0" y="0"/>
                </a:moveTo>
                <a:lnTo>
                  <a:pt x="24371" y="149768"/>
                </a:lnTo>
                <a:lnTo>
                  <a:pt x="32854" y="188386"/>
                </a:lnTo>
                <a:lnTo>
                  <a:pt x="113118" y="182045"/>
                </a:lnTo>
                <a:lnTo>
                  <a:pt x="155143" y="77388"/>
                </a:lnTo>
                <a:lnTo>
                  <a:pt x="86004" y="16776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454301" y="6447964"/>
            <a:ext cx="78740" cy="99060"/>
          </a:xfrm>
          <a:custGeom>
            <a:avLst/>
            <a:gdLst/>
            <a:ahLst/>
            <a:cxnLst/>
            <a:rect l="l" t="t" r="r" b="b"/>
            <a:pathLst>
              <a:path w="78740" h="99059">
                <a:moveTo>
                  <a:pt x="0" y="0"/>
                </a:moveTo>
                <a:lnTo>
                  <a:pt x="3471" y="26065"/>
                </a:lnTo>
                <a:lnTo>
                  <a:pt x="9436" y="51249"/>
                </a:lnTo>
                <a:lnTo>
                  <a:pt x="17762" y="75428"/>
                </a:lnTo>
                <a:lnTo>
                  <a:pt x="28321" y="98474"/>
                </a:lnTo>
                <a:lnTo>
                  <a:pt x="78168" y="32195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727617" y="6173440"/>
            <a:ext cx="165100" cy="108585"/>
          </a:xfrm>
          <a:custGeom>
            <a:avLst/>
            <a:gdLst/>
            <a:ahLst/>
            <a:cxnLst/>
            <a:rect l="l" t="t" r="r" b="b"/>
            <a:pathLst>
              <a:path w="165100" h="108585">
                <a:moveTo>
                  <a:pt x="50825" y="0"/>
                </a:moveTo>
                <a:lnTo>
                  <a:pt x="0" y="88378"/>
                </a:lnTo>
                <a:lnTo>
                  <a:pt x="5846" y="92238"/>
                </a:lnTo>
                <a:lnTo>
                  <a:pt x="10821" y="96919"/>
                </a:lnTo>
                <a:lnTo>
                  <a:pt x="14885" y="102288"/>
                </a:lnTo>
                <a:lnTo>
                  <a:pt x="17995" y="108207"/>
                </a:lnTo>
                <a:lnTo>
                  <a:pt x="128676" y="83789"/>
                </a:lnTo>
                <a:lnTo>
                  <a:pt x="164642" y="62972"/>
                </a:lnTo>
                <a:lnTo>
                  <a:pt x="139643" y="42113"/>
                </a:lnTo>
                <a:lnTo>
                  <a:pt x="112153" y="24467"/>
                </a:lnTo>
                <a:lnTo>
                  <a:pt x="82453" y="10330"/>
                </a:lnTo>
                <a:lnTo>
                  <a:pt x="50825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593188" y="6432291"/>
            <a:ext cx="102235" cy="122555"/>
          </a:xfrm>
          <a:custGeom>
            <a:avLst/>
            <a:gdLst/>
            <a:ahLst/>
            <a:cxnLst/>
            <a:rect l="l" t="t" r="r" b="b"/>
            <a:pathLst>
              <a:path w="102234" h="122554">
                <a:moveTo>
                  <a:pt x="81940" y="0"/>
                </a:moveTo>
                <a:lnTo>
                  <a:pt x="0" y="41652"/>
                </a:lnTo>
                <a:lnTo>
                  <a:pt x="101853" y="122431"/>
                </a:lnTo>
                <a:lnTo>
                  <a:pt x="8194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605507" y="6242517"/>
            <a:ext cx="102870" cy="179705"/>
          </a:xfrm>
          <a:custGeom>
            <a:avLst/>
            <a:gdLst/>
            <a:ahLst/>
            <a:cxnLst/>
            <a:rect l="l" t="t" r="r" b="b"/>
            <a:pathLst>
              <a:path w="102870" h="179704">
                <a:moveTo>
                  <a:pt x="0" y="0"/>
                </a:moveTo>
                <a:lnTo>
                  <a:pt x="0" y="179467"/>
                </a:lnTo>
                <a:lnTo>
                  <a:pt x="62750" y="147576"/>
                </a:lnTo>
                <a:lnTo>
                  <a:pt x="102742" y="55118"/>
                </a:lnTo>
                <a:lnTo>
                  <a:pt x="0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455076" y="6217074"/>
            <a:ext cx="103505" cy="222250"/>
          </a:xfrm>
          <a:custGeom>
            <a:avLst/>
            <a:gdLst/>
            <a:ahLst/>
            <a:cxnLst/>
            <a:rect l="l" t="t" r="r" b="b"/>
            <a:pathLst>
              <a:path w="103504" h="222250">
                <a:moveTo>
                  <a:pt x="102997" y="0"/>
                </a:moveTo>
                <a:lnTo>
                  <a:pt x="64366" y="35508"/>
                </a:lnTo>
                <a:lnTo>
                  <a:pt x="33520" y="78124"/>
                </a:lnTo>
                <a:lnTo>
                  <a:pt x="11662" y="126626"/>
                </a:lnTo>
                <a:lnTo>
                  <a:pt x="0" y="179797"/>
                </a:lnTo>
                <a:lnTo>
                  <a:pt x="102997" y="222229"/>
                </a:lnTo>
                <a:lnTo>
                  <a:pt x="102997" y="0"/>
                </a:lnTo>
                <a:close/>
              </a:path>
            </a:pathLst>
          </a:custGeom>
          <a:solidFill>
            <a:srgbClr val="EB0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02267" y="743826"/>
            <a:ext cx="5410835" cy="543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INTRODUCCIÓN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F0000"/>
              </a:buClr>
              <a:buFont typeface="Arial"/>
              <a:buChar char="•"/>
            </a:pPr>
            <a:endParaRPr sz="1250">
              <a:latin typeface="Times New Roman"/>
              <a:cs typeface="Times New Roman"/>
            </a:endParaRPr>
          </a:p>
          <a:p>
            <a:pPr marL="287020" indent="-274320">
              <a:lnSpc>
                <a:spcPts val="1795"/>
              </a:lnSpc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CONSIDERACIONES </a:t>
            </a:r>
            <a:r>
              <a:rPr dirty="0" sz="1600" spc="-10">
                <a:solidFill>
                  <a:srgbClr val="7F7F7F"/>
                </a:solidFill>
                <a:latin typeface="Arial"/>
                <a:cs typeface="Arial"/>
              </a:rPr>
              <a:t>MÉTODO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CIENCIA</a:t>
            </a:r>
            <a:r>
              <a:rPr dirty="0" sz="1600" spc="-5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ECONÓMICA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El punto de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vista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económico.</a:t>
            </a:r>
            <a:r>
              <a:rPr dirty="0" sz="14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Metodología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9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Economía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 Intercambio</a:t>
            </a:r>
            <a:endParaRPr sz="1400">
              <a:latin typeface="Arial"/>
              <a:cs typeface="Arial"/>
            </a:endParaRPr>
          </a:p>
          <a:p>
            <a:pPr marL="287020" indent="-274320">
              <a:lnSpc>
                <a:spcPts val="1745"/>
              </a:lnSpc>
              <a:spcBef>
                <a:spcPts val="1250"/>
              </a:spcBef>
              <a:buClr>
                <a:srgbClr val="BF0000"/>
              </a:buClr>
              <a:buSzPct val="84375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dirty="0" sz="1600" spc="-15" b="1">
                <a:solidFill>
                  <a:srgbClr val="E02D27"/>
                </a:solidFill>
                <a:latin typeface="Arial"/>
                <a:cs typeface="Arial"/>
              </a:rPr>
              <a:t>PARADIGMAS </a:t>
            </a:r>
            <a:r>
              <a:rPr dirty="0" sz="1600" b="1">
                <a:solidFill>
                  <a:srgbClr val="E02D27"/>
                </a:solidFill>
                <a:latin typeface="Arial"/>
                <a:cs typeface="Arial"/>
              </a:rPr>
              <a:t>Y </a:t>
            </a:r>
            <a:r>
              <a:rPr dirty="0" sz="1600" spc="-5" b="1">
                <a:solidFill>
                  <a:srgbClr val="E02D27"/>
                </a:solidFill>
                <a:latin typeface="Arial"/>
                <a:cs typeface="Arial"/>
              </a:rPr>
              <a:t>PENSAMIENTO</a:t>
            </a:r>
            <a:r>
              <a:rPr dirty="0" sz="1600" spc="-60" b="1">
                <a:solidFill>
                  <a:srgbClr val="E02D27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E02D27"/>
                </a:solidFill>
                <a:latin typeface="Arial"/>
                <a:cs typeface="Arial"/>
              </a:rPr>
              <a:t>ECONÓMICO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Font typeface="Arial"/>
              <a:buChar char="•"/>
              <a:tabLst>
                <a:tab pos="558165" algn="l"/>
                <a:tab pos="558800" algn="l"/>
              </a:tabLst>
            </a:pPr>
            <a:r>
              <a:rPr dirty="0" sz="1400" spc="-5" b="1">
                <a:latin typeface="Arial"/>
                <a:cs typeface="Arial"/>
              </a:rPr>
              <a:t>Evolución del pensamiento económico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Font typeface="Arial"/>
              <a:buChar char="•"/>
              <a:tabLst>
                <a:tab pos="558165" algn="l"/>
                <a:tab pos="558800" algn="l"/>
              </a:tabLst>
            </a:pPr>
            <a:r>
              <a:rPr dirty="0" sz="1400" spc="-5" b="1">
                <a:latin typeface="Arial"/>
                <a:cs typeface="Arial"/>
              </a:rPr>
              <a:t>Pensadores de referencia Escuela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Austríaca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Font typeface="Arial"/>
              <a:buChar char="•"/>
              <a:tabLst>
                <a:tab pos="558165" algn="l"/>
                <a:tab pos="558800" algn="l"/>
              </a:tabLst>
            </a:pPr>
            <a:r>
              <a:rPr dirty="0" sz="1400" spc="-5" b="1">
                <a:latin typeface="Arial"/>
                <a:cs typeface="Arial"/>
              </a:rPr>
              <a:t>Bases </a:t>
            </a:r>
            <a:r>
              <a:rPr dirty="0" sz="1400" b="1">
                <a:latin typeface="Arial"/>
                <a:cs typeface="Arial"/>
              </a:rPr>
              <a:t>paradigma neoclásico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540"/>
              </a:lnSpc>
              <a:buClr>
                <a:srgbClr val="9B2D1F"/>
              </a:buClr>
              <a:buSzPct val="85714"/>
              <a:buFont typeface="Arial"/>
              <a:buChar char="•"/>
              <a:tabLst>
                <a:tab pos="558165" algn="l"/>
                <a:tab pos="558800" algn="l"/>
              </a:tabLst>
            </a:pPr>
            <a:r>
              <a:rPr dirty="0" sz="1400" b="1">
                <a:latin typeface="Arial"/>
                <a:cs typeface="Arial"/>
              </a:rPr>
              <a:t>Bases </a:t>
            </a:r>
            <a:r>
              <a:rPr dirty="0" sz="1400" spc="-5" b="1">
                <a:latin typeface="Arial"/>
                <a:cs typeface="Arial"/>
              </a:rPr>
              <a:t>paradigma economía lógica (escuela</a:t>
            </a:r>
            <a:r>
              <a:rPr dirty="0" sz="1400" spc="4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austríaca)</a:t>
            </a:r>
            <a:endParaRPr sz="1400">
              <a:latin typeface="Arial"/>
              <a:cs typeface="Arial"/>
            </a:endParaRPr>
          </a:p>
          <a:p>
            <a:pPr marL="393700" indent="-342900">
              <a:lnSpc>
                <a:spcPts val="1795"/>
              </a:lnSpc>
              <a:spcBef>
                <a:spcPts val="1150"/>
              </a:spcBef>
              <a:buClr>
                <a:srgbClr val="BF0000"/>
              </a:buClr>
              <a:buSzPct val="84375"/>
              <a:buChar char="•"/>
              <a:tabLst>
                <a:tab pos="393065" algn="l"/>
                <a:tab pos="393700" algn="l"/>
              </a:tabLst>
            </a:pPr>
            <a:r>
              <a:rPr dirty="0" sz="1600" spc="-15">
                <a:solidFill>
                  <a:srgbClr val="7F7F7F"/>
                </a:solidFill>
                <a:latin typeface="Arial"/>
                <a:cs typeface="Arial"/>
              </a:rPr>
              <a:t>PARADIGMA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ECONOMÍA</a:t>
            </a:r>
            <a:r>
              <a:rPr dirty="0" sz="1600" spc="-17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LÓGICA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Escuela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Austríaca.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Pensadores y</a:t>
            </a:r>
            <a:r>
              <a:rPr dirty="0" sz="1400" spc="-8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teorías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El árbol genealógico de la Escuela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Austríaca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dirty="0" sz="1400" spc="-9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Economía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Un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texto: The Fundaments of Austrian</a:t>
            </a:r>
            <a:r>
              <a:rPr dirty="0" sz="1400" spc="-9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Economics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Indice del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libro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Conceptos del paradigma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 austríaco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Relación entre disciplinas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básicas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54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Planteamientos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 actuales</a:t>
            </a:r>
            <a:endParaRPr sz="1400">
              <a:latin typeface="Arial"/>
              <a:cs typeface="Arial"/>
            </a:endParaRPr>
          </a:p>
          <a:p>
            <a:pPr marL="287020" indent="-274320">
              <a:lnSpc>
                <a:spcPts val="1745"/>
              </a:lnSpc>
              <a:spcBef>
                <a:spcPts val="125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>
                <a:solidFill>
                  <a:srgbClr val="7F7F7F"/>
                </a:solidFill>
                <a:latin typeface="Arial"/>
                <a:cs typeface="Arial"/>
              </a:rPr>
              <a:t>ESCUELA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NEOCLÁSICA </a:t>
            </a:r>
            <a:r>
              <a:rPr dirty="0" sz="1600">
                <a:solidFill>
                  <a:srgbClr val="7F7F7F"/>
                </a:solidFill>
                <a:latin typeface="Arial"/>
                <a:cs typeface="Arial"/>
              </a:rPr>
              <a:t>VS ESCUELA</a:t>
            </a:r>
            <a:r>
              <a:rPr dirty="0" sz="1600" spc="-36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AUSTRÍACA</a:t>
            </a:r>
            <a:endParaRPr sz="1600">
              <a:latin typeface="Arial"/>
              <a:cs typeface="Arial"/>
            </a:endParaRPr>
          </a:p>
          <a:p>
            <a:pPr lvl="1" marL="558800" indent="-228600">
              <a:lnSpc>
                <a:spcPts val="1365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Viena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vs Chicago: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convergencia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40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Viena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vs Chicago: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divergencias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Hayek vs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Friedman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35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Tipología </a:t>
            </a:r>
            <a:r>
              <a:rPr dirty="0" sz="1400" spc="-5">
                <a:solidFill>
                  <a:srgbClr val="7F7F7F"/>
                </a:solidFill>
                <a:latin typeface="Arial"/>
                <a:cs typeface="Arial"/>
              </a:rPr>
              <a:t>sistemas</a:t>
            </a:r>
            <a:r>
              <a:rPr dirty="0" sz="1400" spc="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monetarios</a:t>
            </a:r>
            <a:endParaRPr sz="1400">
              <a:latin typeface="Arial"/>
              <a:cs typeface="Arial"/>
            </a:endParaRPr>
          </a:p>
          <a:p>
            <a:pPr lvl="1" marL="558800" indent="-228600">
              <a:lnSpc>
                <a:spcPts val="1540"/>
              </a:lnSpc>
              <a:buClr>
                <a:srgbClr val="9B2D1F"/>
              </a:buClr>
              <a:buSzPct val="85714"/>
              <a:buChar char="•"/>
              <a:tabLst>
                <a:tab pos="558165" algn="l"/>
                <a:tab pos="558800" algn="l"/>
              </a:tabLst>
            </a:pP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Crisis financiera 2007 –</a:t>
            </a:r>
            <a:r>
              <a:rPr dirty="0" sz="14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F7F7F"/>
                </a:solidFill>
                <a:latin typeface="Arial"/>
                <a:cs typeface="Arial"/>
              </a:rPr>
              <a:t>2015</a:t>
            </a:r>
            <a:endParaRPr sz="1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25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>
                <a:solidFill>
                  <a:srgbClr val="7F7F7F"/>
                </a:solidFill>
                <a:latin typeface="Arial"/>
                <a:cs typeface="Arial"/>
              </a:rPr>
              <a:t>UN 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POCO </a:t>
            </a:r>
            <a:r>
              <a:rPr dirty="0" sz="160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 HUMOR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2267" y="6341987"/>
            <a:ext cx="17113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F0000"/>
              </a:buClr>
              <a:buSzPct val="84375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solidFill>
                  <a:srgbClr val="7F7F7F"/>
                </a:solidFill>
                <a:latin typeface="Arial"/>
                <a:cs typeface="Arial"/>
              </a:rPr>
              <a:t>BIBLIOGRAFÍA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117792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Í</a:t>
            </a:r>
            <a:r>
              <a:rPr dirty="0"/>
              <a:t>ndice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6567" y="6421315"/>
            <a:ext cx="5651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75"/>
              </a:lnSpc>
            </a:pPr>
            <a:r>
              <a:rPr dirty="0" sz="800"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5940" y="6165303"/>
            <a:ext cx="1152525" cy="692785"/>
          </a:xfrm>
          <a:custGeom>
            <a:avLst/>
            <a:gdLst/>
            <a:ahLst/>
            <a:cxnLst/>
            <a:rect l="l" t="t" r="r" b="b"/>
            <a:pathLst>
              <a:path w="1152525" h="692784">
                <a:moveTo>
                  <a:pt x="0" y="692696"/>
                </a:moveTo>
                <a:lnTo>
                  <a:pt x="1152127" y="692696"/>
                </a:lnTo>
                <a:lnTo>
                  <a:pt x="1152127" y="0"/>
                </a:lnTo>
                <a:lnTo>
                  <a:pt x="0" y="0"/>
                </a:lnTo>
                <a:lnTo>
                  <a:pt x="0" y="692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148262" y="908049"/>
            <a:ext cx="2160905" cy="284480"/>
          </a:xfrm>
          <a:prstGeom prst="rect">
            <a:avLst/>
          </a:prstGeom>
          <a:ln w="9524">
            <a:solidFill>
              <a:srgbClr val="323232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597535">
              <a:lnSpc>
                <a:spcPct val="100000"/>
              </a:lnSpc>
              <a:spcBef>
                <a:spcPts val="360"/>
              </a:spcBef>
            </a:pPr>
            <a:r>
              <a:rPr dirty="0" sz="1200" spc="-100">
                <a:solidFill>
                  <a:srgbClr val="262626"/>
                </a:solidFill>
                <a:latin typeface="Times New Roman"/>
                <a:cs typeface="Times New Roman"/>
              </a:rPr>
              <a:t>ESCOLÁSTICOS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6500" y="1196974"/>
            <a:ext cx="1119505" cy="284480"/>
          </a:xfrm>
          <a:prstGeom prst="rect">
            <a:avLst/>
          </a:prstGeom>
          <a:ln w="9524">
            <a:solidFill>
              <a:srgbClr val="323232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dirty="0" sz="1200" spc="-130">
                <a:solidFill>
                  <a:srgbClr val="262626"/>
                </a:solidFill>
                <a:latin typeface="Times New Roman"/>
                <a:cs typeface="Times New Roman"/>
              </a:rPr>
              <a:t>ARBITRISTAS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1050" y="1196974"/>
            <a:ext cx="2348230" cy="284480"/>
          </a:xfrm>
          <a:prstGeom prst="rect">
            <a:avLst/>
          </a:prstGeom>
          <a:ln w="9524">
            <a:solidFill>
              <a:srgbClr val="323232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dirty="0" sz="1200" spc="-120">
                <a:solidFill>
                  <a:srgbClr val="262626"/>
                </a:solidFill>
                <a:latin typeface="Times New Roman"/>
                <a:cs typeface="Times New Roman"/>
              </a:rPr>
              <a:t>ESCUELA </a:t>
            </a:r>
            <a:r>
              <a:rPr dirty="0" sz="1200" spc="-95">
                <a:solidFill>
                  <a:srgbClr val="262626"/>
                </a:solidFill>
                <a:latin typeface="Times New Roman"/>
                <a:cs typeface="Times New Roman"/>
              </a:rPr>
              <a:t>DE </a:t>
            </a:r>
            <a:r>
              <a:rPr dirty="0" sz="1200" spc="-135">
                <a:solidFill>
                  <a:srgbClr val="262626"/>
                </a:solidFill>
                <a:latin typeface="Times New Roman"/>
                <a:cs typeface="Times New Roman"/>
              </a:rPr>
              <a:t>SALAMANCA</a:t>
            </a:r>
            <a:r>
              <a:rPr dirty="0" sz="1200" spc="-7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200" spc="-100">
                <a:solidFill>
                  <a:srgbClr val="262626"/>
                </a:solidFill>
                <a:latin typeface="Times New Roman"/>
                <a:cs typeface="Times New Roman"/>
              </a:rPr>
              <a:t>S.XVI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04025" y="1628775"/>
            <a:ext cx="1406525" cy="284480"/>
          </a:xfrm>
          <a:prstGeom prst="rect">
            <a:avLst/>
          </a:prstGeom>
          <a:ln w="9524">
            <a:solidFill>
              <a:srgbClr val="323232"/>
            </a:solidFill>
          </a:ln>
        </p:spPr>
        <p:txBody>
          <a:bodyPr wrap="square" lIns="0" tIns="45719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59"/>
              </a:spcBef>
            </a:pPr>
            <a:r>
              <a:rPr dirty="0" sz="1200" spc="-120">
                <a:solidFill>
                  <a:srgbClr val="262626"/>
                </a:solidFill>
                <a:latin typeface="Times New Roman"/>
                <a:cs typeface="Times New Roman"/>
              </a:rPr>
              <a:t>MERCANTILISTAS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6100" y="1557337"/>
            <a:ext cx="1652905" cy="284480"/>
          </a:xfrm>
          <a:prstGeom prst="rect">
            <a:avLst/>
          </a:prstGeom>
          <a:ln w="9524">
            <a:solidFill>
              <a:srgbClr val="323232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dirty="0" sz="1200" spc="-125">
                <a:solidFill>
                  <a:srgbClr val="262626"/>
                </a:solidFill>
                <a:latin typeface="Times New Roman"/>
                <a:cs typeface="Times New Roman"/>
              </a:rPr>
              <a:t>FISIOCRATAS</a:t>
            </a:r>
            <a:r>
              <a:rPr dirty="0" sz="1200" spc="-4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200" spc="-95">
                <a:solidFill>
                  <a:srgbClr val="262626"/>
                </a:solidFill>
                <a:latin typeface="Times New Roman"/>
                <a:cs typeface="Times New Roman"/>
              </a:rPr>
              <a:t>S.XVIII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03574" y="1989137"/>
            <a:ext cx="2447925" cy="360680"/>
          </a:xfrm>
          <a:custGeom>
            <a:avLst/>
            <a:gdLst/>
            <a:ahLst/>
            <a:cxnLst/>
            <a:rect l="l" t="t" r="r" b="b"/>
            <a:pathLst>
              <a:path w="2447925" h="360680">
                <a:moveTo>
                  <a:pt x="0" y="180180"/>
                </a:moveTo>
                <a:lnTo>
                  <a:pt x="330242" y="0"/>
                </a:lnTo>
                <a:lnTo>
                  <a:pt x="2117678" y="0"/>
                </a:lnTo>
                <a:lnTo>
                  <a:pt x="2447918" y="180180"/>
                </a:lnTo>
                <a:lnTo>
                  <a:pt x="2117678" y="360361"/>
                </a:lnTo>
                <a:lnTo>
                  <a:pt x="330242" y="360361"/>
                </a:lnTo>
                <a:lnTo>
                  <a:pt x="0" y="180180"/>
                </a:lnTo>
                <a:close/>
              </a:path>
            </a:pathLst>
          </a:custGeom>
          <a:ln w="9524">
            <a:solidFill>
              <a:srgbClr val="3232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028185" y="2049945"/>
            <a:ext cx="8096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0" b="1">
                <a:solidFill>
                  <a:srgbClr val="262626"/>
                </a:solidFill>
                <a:latin typeface="Times New Roman"/>
                <a:cs typeface="Times New Roman"/>
              </a:rPr>
              <a:t>C</a:t>
            </a:r>
            <a:r>
              <a:rPr dirty="0" sz="1400" spc="-225" b="1">
                <a:solidFill>
                  <a:srgbClr val="262626"/>
                </a:solidFill>
                <a:latin typeface="Times New Roman"/>
                <a:cs typeface="Times New Roman"/>
              </a:rPr>
              <a:t>L</a:t>
            </a:r>
            <a:r>
              <a:rPr dirty="0" sz="1400" spc="-85" b="1">
                <a:solidFill>
                  <a:srgbClr val="262626"/>
                </a:solidFill>
                <a:latin typeface="Times New Roman"/>
                <a:cs typeface="Times New Roman"/>
              </a:rPr>
              <a:t>ÁSI</a:t>
            </a:r>
            <a:r>
              <a:rPr dirty="0" sz="1400" spc="-150" b="1">
                <a:solidFill>
                  <a:srgbClr val="262626"/>
                </a:solidFill>
                <a:latin typeface="Times New Roman"/>
                <a:cs typeface="Times New Roman"/>
              </a:rPr>
              <a:t>C</a:t>
            </a:r>
            <a:r>
              <a:rPr dirty="0" sz="1400" spc="-90" b="1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dirty="0" sz="1400" spc="-140" b="1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0602" y="2453957"/>
            <a:ext cx="6178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5">
                <a:solidFill>
                  <a:srgbClr val="262626"/>
                </a:solidFill>
                <a:latin typeface="Times New Roman"/>
                <a:cs typeface="Times New Roman"/>
              </a:rPr>
              <a:t>D.</a:t>
            </a:r>
            <a:r>
              <a:rPr dirty="0" sz="1200" spc="-13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200" spc="-60">
                <a:solidFill>
                  <a:srgbClr val="262626"/>
                </a:solidFill>
                <a:latin typeface="Times New Roman"/>
                <a:cs typeface="Times New Roman"/>
              </a:rPr>
              <a:t>Ricardo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55565" y="2453957"/>
            <a:ext cx="603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5">
                <a:solidFill>
                  <a:srgbClr val="262626"/>
                </a:solidFill>
                <a:latin typeface="Times New Roman"/>
                <a:cs typeface="Times New Roman"/>
              </a:rPr>
              <a:t>T.</a:t>
            </a:r>
            <a:r>
              <a:rPr dirty="0" sz="1200" spc="-14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200" spc="-70">
                <a:solidFill>
                  <a:srgbClr val="262626"/>
                </a:solidFill>
                <a:latin typeface="Times New Roman"/>
                <a:cs typeface="Times New Roman"/>
              </a:rPr>
              <a:t>Malthus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83827" y="2453957"/>
            <a:ext cx="459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 b="1">
                <a:solidFill>
                  <a:srgbClr val="262626"/>
                </a:solidFill>
                <a:latin typeface="Times New Roman"/>
                <a:cs typeface="Times New Roman"/>
              </a:rPr>
              <a:t>J.B</a:t>
            </a:r>
            <a:r>
              <a:rPr dirty="0" sz="1200" spc="-90" b="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200" spc="-75" b="1">
                <a:solidFill>
                  <a:srgbClr val="262626"/>
                </a:solidFill>
                <a:latin typeface="Times New Roman"/>
                <a:cs typeface="Times New Roman"/>
              </a:rPr>
              <a:t>Say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45915" y="2278062"/>
            <a:ext cx="878840" cy="600075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200" spc="-30" b="1">
                <a:solidFill>
                  <a:srgbClr val="262626"/>
                </a:solidFill>
                <a:latin typeface="Times New Roman"/>
                <a:cs typeface="Times New Roman"/>
              </a:rPr>
              <a:t>A.</a:t>
            </a:r>
            <a:r>
              <a:rPr dirty="0" sz="1200" spc="-90" b="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200" spc="-25" b="1">
                <a:solidFill>
                  <a:srgbClr val="262626"/>
                </a:solidFill>
                <a:latin typeface="Times New Roman"/>
                <a:cs typeface="Times New Roman"/>
              </a:rPr>
              <a:t>Smith</a:t>
            </a:r>
            <a:endParaRPr sz="1200">
              <a:latin typeface="Times New Roman"/>
              <a:cs typeface="Times New Roman"/>
            </a:endParaRPr>
          </a:p>
          <a:p>
            <a:pPr marL="445770">
              <a:lnSpc>
                <a:spcPct val="100000"/>
              </a:lnSpc>
              <a:spcBef>
                <a:spcPts val="825"/>
              </a:spcBef>
            </a:pPr>
            <a:r>
              <a:rPr dirty="0" sz="1200" spc="-140">
                <a:solidFill>
                  <a:srgbClr val="262626"/>
                </a:solidFill>
                <a:latin typeface="Times New Roman"/>
                <a:cs typeface="Times New Roman"/>
              </a:rPr>
              <a:t>J</a:t>
            </a:r>
            <a:r>
              <a:rPr dirty="0" sz="1200" spc="-55">
                <a:solidFill>
                  <a:srgbClr val="262626"/>
                </a:solidFill>
                <a:latin typeface="Times New Roman"/>
                <a:cs typeface="Times New Roman"/>
              </a:rPr>
              <a:t>.S.M</a:t>
            </a:r>
            <a:r>
              <a:rPr dirty="0" sz="1200" spc="-55">
                <a:solidFill>
                  <a:srgbClr val="262626"/>
                </a:solidFill>
                <a:latin typeface="Times New Roman"/>
                <a:cs typeface="Times New Roman"/>
              </a:rPr>
              <a:t>il</a:t>
            </a:r>
            <a:r>
              <a:rPr dirty="0" sz="1200" spc="-50">
                <a:solidFill>
                  <a:srgbClr val="262626"/>
                </a:solidFill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34740" y="1733232"/>
            <a:ext cx="6356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dirty="0" sz="1200" spc="-10">
                <a:solidFill>
                  <a:srgbClr val="262626"/>
                </a:solidFill>
                <a:latin typeface="Times New Roman"/>
                <a:cs typeface="Times New Roman"/>
              </a:rPr>
              <a:t>.C</a:t>
            </a:r>
            <a:r>
              <a:rPr dirty="0" sz="1200" spc="-95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dirty="0" sz="1200" spc="-35">
                <a:solidFill>
                  <a:srgbClr val="262626"/>
                </a:solidFill>
                <a:latin typeface="Times New Roman"/>
                <a:cs typeface="Times New Roman"/>
              </a:rPr>
              <a:t>ntil</a:t>
            </a:r>
            <a:r>
              <a:rPr dirty="0" sz="1200" spc="-55">
                <a:solidFill>
                  <a:srgbClr val="262626"/>
                </a:solidFill>
                <a:latin typeface="Times New Roman"/>
                <a:cs typeface="Times New Roman"/>
              </a:rPr>
              <a:t>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0825" y="2852737"/>
            <a:ext cx="6121400" cy="360680"/>
          </a:xfrm>
          <a:custGeom>
            <a:avLst/>
            <a:gdLst/>
            <a:ahLst/>
            <a:cxnLst/>
            <a:rect l="l" t="t" r="r" b="b"/>
            <a:pathLst>
              <a:path w="6121400" h="360680">
                <a:moveTo>
                  <a:pt x="0" y="180180"/>
                </a:moveTo>
                <a:lnTo>
                  <a:pt x="825823" y="0"/>
                </a:lnTo>
                <a:lnTo>
                  <a:pt x="5295576" y="0"/>
                </a:lnTo>
                <a:lnTo>
                  <a:pt x="6121395" y="180180"/>
                </a:lnTo>
                <a:lnTo>
                  <a:pt x="5295576" y="360361"/>
                </a:lnTo>
                <a:lnTo>
                  <a:pt x="825823" y="360361"/>
                </a:lnTo>
                <a:lnTo>
                  <a:pt x="0" y="180180"/>
                </a:lnTo>
                <a:close/>
              </a:path>
            </a:pathLst>
          </a:custGeom>
          <a:ln w="9524">
            <a:solidFill>
              <a:srgbClr val="3232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042058" y="2928785"/>
            <a:ext cx="25266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0" b="1">
                <a:solidFill>
                  <a:srgbClr val="262626"/>
                </a:solidFill>
                <a:latin typeface="Times New Roman"/>
                <a:cs typeface="Times New Roman"/>
              </a:rPr>
              <a:t>MARGINALISMO </a:t>
            </a:r>
            <a:r>
              <a:rPr dirty="0" sz="1200" spc="-110" b="1">
                <a:solidFill>
                  <a:srgbClr val="262626"/>
                </a:solidFill>
                <a:latin typeface="Times New Roman"/>
                <a:cs typeface="Times New Roman"/>
              </a:rPr>
              <a:t>NEOCLÁSICO</a:t>
            </a:r>
            <a:r>
              <a:rPr dirty="0" sz="1200" spc="-5" b="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200" spc="-25" b="1">
                <a:solidFill>
                  <a:srgbClr val="262626"/>
                </a:solidFill>
                <a:latin typeface="Times New Roman"/>
                <a:cs typeface="Times New Roman"/>
              </a:rPr>
              <a:t>(1871)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88125" y="3213100"/>
            <a:ext cx="2447925" cy="360680"/>
          </a:xfrm>
          <a:custGeom>
            <a:avLst/>
            <a:gdLst/>
            <a:ahLst/>
            <a:cxnLst/>
            <a:rect l="l" t="t" r="r" b="b"/>
            <a:pathLst>
              <a:path w="2447925" h="360679">
                <a:moveTo>
                  <a:pt x="0" y="180181"/>
                </a:moveTo>
                <a:lnTo>
                  <a:pt x="330244" y="0"/>
                </a:lnTo>
                <a:lnTo>
                  <a:pt x="2117678" y="0"/>
                </a:lnTo>
                <a:lnTo>
                  <a:pt x="2447918" y="180181"/>
                </a:lnTo>
                <a:lnTo>
                  <a:pt x="2117678" y="360362"/>
                </a:lnTo>
                <a:lnTo>
                  <a:pt x="330244" y="360362"/>
                </a:lnTo>
                <a:lnTo>
                  <a:pt x="0" y="180181"/>
                </a:lnTo>
                <a:close/>
              </a:path>
            </a:pathLst>
          </a:custGeom>
          <a:ln w="9524">
            <a:solidFill>
              <a:srgbClr val="3232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323835" y="3273907"/>
            <a:ext cx="97599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 b="1">
                <a:solidFill>
                  <a:srgbClr val="262626"/>
                </a:solidFill>
                <a:latin typeface="Times New Roman"/>
                <a:cs typeface="Times New Roman"/>
              </a:rPr>
              <a:t>M</a:t>
            </a:r>
            <a:r>
              <a:rPr dirty="0" sz="1400" spc="-90" b="1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dirty="0" sz="1400" spc="-95" b="1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dirty="0" sz="1400" spc="-60" b="1">
                <a:solidFill>
                  <a:srgbClr val="262626"/>
                </a:solidFill>
                <a:latin typeface="Times New Roman"/>
                <a:cs typeface="Times New Roman"/>
              </a:rPr>
              <a:t>XI</a:t>
            </a:r>
            <a:r>
              <a:rPr dirty="0" sz="1400" spc="-75" b="1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dirty="0" sz="1400" spc="-125" b="1">
                <a:solidFill>
                  <a:srgbClr val="262626"/>
                </a:solidFill>
                <a:latin typeface="Times New Roman"/>
                <a:cs typeface="Times New Roman"/>
              </a:rPr>
              <a:t>M</a:t>
            </a:r>
            <a:r>
              <a:rPr dirty="0" sz="1400" spc="-85" b="1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6689" y="3258820"/>
            <a:ext cx="693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 b="1">
                <a:solidFill>
                  <a:srgbClr val="E02D27"/>
                </a:solidFill>
                <a:latin typeface="Times New Roman"/>
                <a:cs typeface="Times New Roman"/>
              </a:rPr>
              <a:t>C.</a:t>
            </a:r>
            <a:r>
              <a:rPr dirty="0" sz="1200" spc="-140" b="1">
                <a:solidFill>
                  <a:srgbClr val="E02D27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E02D27"/>
                </a:solidFill>
                <a:latin typeface="Times New Roman"/>
                <a:cs typeface="Times New Roman"/>
              </a:rPr>
              <a:t>Menger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94977" y="3246120"/>
            <a:ext cx="25349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189" algn="l"/>
              </a:tabLst>
            </a:pPr>
            <a:r>
              <a:rPr dirty="0" sz="1200" spc="-125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dirty="0" sz="1200" spc="50">
                <a:solidFill>
                  <a:srgbClr val="262626"/>
                </a:solidFill>
                <a:latin typeface="Times New Roman"/>
                <a:cs typeface="Times New Roman"/>
              </a:rPr>
              <a:t>.</a:t>
            </a:r>
            <a:r>
              <a:rPr dirty="0" sz="1200" spc="-8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200" spc="-105">
                <a:solidFill>
                  <a:srgbClr val="262626"/>
                </a:solidFill>
                <a:latin typeface="Times New Roman"/>
                <a:cs typeface="Times New Roman"/>
              </a:rPr>
              <a:t>J</a:t>
            </a:r>
            <a:r>
              <a:rPr dirty="0" sz="1200" spc="-7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dirty="0" sz="1200" spc="-125">
                <a:solidFill>
                  <a:srgbClr val="262626"/>
                </a:solidFill>
                <a:latin typeface="Times New Roman"/>
                <a:cs typeface="Times New Roman"/>
              </a:rPr>
              <a:t>v</a:t>
            </a:r>
            <a:r>
              <a:rPr dirty="0" sz="1200" spc="-65">
                <a:solidFill>
                  <a:srgbClr val="262626"/>
                </a:solidFill>
                <a:latin typeface="Times New Roman"/>
                <a:cs typeface="Times New Roman"/>
              </a:rPr>
              <a:t>ons</a:t>
            </a:r>
            <a:r>
              <a:rPr dirty="0" sz="120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dirty="0" baseline="-4629" sz="1800" spc="-67">
                <a:solidFill>
                  <a:srgbClr val="262626"/>
                </a:solidFill>
                <a:latin typeface="Times New Roman"/>
                <a:cs typeface="Times New Roman"/>
              </a:rPr>
              <a:t>L.</a:t>
            </a:r>
            <a:r>
              <a:rPr dirty="0" baseline="-4629" sz="1800" spc="-240">
                <a:solidFill>
                  <a:srgbClr val="262626"/>
                </a:solidFill>
                <a:latin typeface="Times New Roman"/>
                <a:cs typeface="Times New Roman"/>
              </a:rPr>
              <a:t>W</a:t>
            </a:r>
            <a:r>
              <a:rPr dirty="0" baseline="-4629" sz="1800" spc="-142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dirty="0" baseline="-4629" sz="1800" spc="-75">
                <a:solidFill>
                  <a:srgbClr val="262626"/>
                </a:solidFill>
                <a:latin typeface="Times New Roman"/>
                <a:cs typeface="Times New Roman"/>
              </a:rPr>
              <a:t>l</a:t>
            </a:r>
            <a:r>
              <a:rPr dirty="0" baseline="-4629" sz="1800" spc="15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dirty="0" baseline="-4629" sz="1800" spc="-142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dirty="0" baseline="-4629" sz="1800" spc="-142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endParaRPr baseline="-4629"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6381750"/>
            <a:ext cx="2051050" cy="360680"/>
          </a:xfrm>
          <a:custGeom>
            <a:avLst/>
            <a:gdLst/>
            <a:ahLst/>
            <a:cxnLst/>
            <a:rect l="l" t="t" r="r" b="b"/>
            <a:pathLst>
              <a:path w="2051050" h="360679">
                <a:moveTo>
                  <a:pt x="0" y="180181"/>
                </a:moveTo>
                <a:lnTo>
                  <a:pt x="276700" y="0"/>
                </a:lnTo>
                <a:lnTo>
                  <a:pt x="1774348" y="0"/>
                </a:lnTo>
                <a:lnTo>
                  <a:pt x="2051048" y="180181"/>
                </a:lnTo>
                <a:lnTo>
                  <a:pt x="1774348" y="360362"/>
                </a:lnTo>
                <a:lnTo>
                  <a:pt x="276700" y="360362"/>
                </a:lnTo>
                <a:lnTo>
                  <a:pt x="0" y="180181"/>
                </a:lnTo>
                <a:close/>
              </a:path>
            </a:pathLst>
          </a:custGeom>
          <a:ln w="9524">
            <a:solidFill>
              <a:srgbClr val="E84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124075" y="6308725"/>
            <a:ext cx="5832475" cy="504825"/>
          </a:xfrm>
          <a:custGeom>
            <a:avLst/>
            <a:gdLst/>
            <a:ahLst/>
            <a:cxnLst/>
            <a:rect l="l" t="t" r="r" b="b"/>
            <a:pathLst>
              <a:path w="5832475" h="504825">
                <a:moveTo>
                  <a:pt x="0" y="252412"/>
                </a:moveTo>
                <a:lnTo>
                  <a:pt x="404763" y="0"/>
                </a:lnTo>
                <a:lnTo>
                  <a:pt x="5427706" y="0"/>
                </a:lnTo>
                <a:lnTo>
                  <a:pt x="5832465" y="252412"/>
                </a:lnTo>
                <a:lnTo>
                  <a:pt x="5427706" y="504824"/>
                </a:lnTo>
                <a:lnTo>
                  <a:pt x="404763" y="504824"/>
                </a:lnTo>
                <a:lnTo>
                  <a:pt x="0" y="252412"/>
                </a:lnTo>
                <a:close/>
              </a:path>
            </a:pathLst>
          </a:custGeom>
          <a:ln w="9524">
            <a:solidFill>
              <a:srgbClr val="3232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471481" y="6375717"/>
            <a:ext cx="3130550" cy="38608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65100" marR="5080" indent="-152400">
              <a:lnSpc>
                <a:spcPts val="1400"/>
              </a:lnSpc>
              <a:spcBef>
                <a:spcPts val="180"/>
              </a:spcBef>
            </a:pPr>
            <a:r>
              <a:rPr dirty="0" sz="1200" spc="-85" b="1">
                <a:solidFill>
                  <a:srgbClr val="262626"/>
                </a:solidFill>
                <a:latin typeface="Times New Roman"/>
                <a:cs typeface="Times New Roman"/>
              </a:rPr>
              <a:t>ECONOMÍA </a:t>
            </a:r>
            <a:r>
              <a:rPr dirty="0" sz="1200" spc="-105" b="1">
                <a:solidFill>
                  <a:srgbClr val="262626"/>
                </a:solidFill>
                <a:latin typeface="Times New Roman"/>
                <a:cs typeface="Times New Roman"/>
              </a:rPr>
              <a:t>POSITIVA </a:t>
            </a:r>
            <a:r>
              <a:rPr dirty="0" sz="1200" b="1">
                <a:solidFill>
                  <a:srgbClr val="262626"/>
                </a:solidFill>
                <a:latin typeface="Times New Roman"/>
                <a:cs typeface="Times New Roman"/>
              </a:rPr>
              <a:t>– </a:t>
            </a:r>
            <a:r>
              <a:rPr dirty="0" sz="1200" spc="-100" b="1">
                <a:solidFill>
                  <a:srgbClr val="262626"/>
                </a:solidFill>
                <a:latin typeface="Times New Roman"/>
                <a:cs typeface="Times New Roman"/>
              </a:rPr>
              <a:t>SÍNTESIS </a:t>
            </a:r>
            <a:r>
              <a:rPr dirty="0" sz="1200" spc="-110" b="1">
                <a:solidFill>
                  <a:srgbClr val="262626"/>
                </a:solidFill>
                <a:latin typeface="Times New Roman"/>
                <a:cs typeface="Times New Roman"/>
              </a:rPr>
              <a:t>NEOCLÁSICA  </a:t>
            </a:r>
            <a:r>
              <a:rPr dirty="0" sz="1200" spc="-80" b="1">
                <a:solidFill>
                  <a:srgbClr val="262626"/>
                </a:solidFill>
                <a:latin typeface="Times New Roman"/>
                <a:cs typeface="Times New Roman"/>
              </a:rPr>
              <a:t>PARADIGMA </a:t>
            </a:r>
            <a:r>
              <a:rPr dirty="0" sz="1200" spc="-110" b="1">
                <a:solidFill>
                  <a:srgbClr val="262626"/>
                </a:solidFill>
                <a:latin typeface="Times New Roman"/>
                <a:cs typeface="Times New Roman"/>
              </a:rPr>
              <a:t>NEOCLÁSICO </a:t>
            </a:r>
            <a:r>
              <a:rPr dirty="0" sz="1200" spc="35" b="1">
                <a:solidFill>
                  <a:srgbClr val="262626"/>
                </a:solidFill>
                <a:latin typeface="Times New Roman"/>
                <a:cs typeface="Times New Roman"/>
              </a:rPr>
              <a:t>-</a:t>
            </a:r>
            <a:r>
              <a:rPr dirty="0" sz="1200" spc="-90" b="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200" spc="-110" b="1">
                <a:solidFill>
                  <a:srgbClr val="262626"/>
                </a:solidFill>
                <a:latin typeface="Times New Roman"/>
                <a:cs typeface="Times New Roman"/>
              </a:rPr>
              <a:t>KEYNESIANO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47812" y="4076700"/>
            <a:ext cx="798830" cy="406400"/>
          </a:xfrm>
          <a:prstGeom prst="rect">
            <a:avLst/>
          </a:prstGeom>
          <a:ln w="9524">
            <a:solidFill>
              <a:srgbClr val="323232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116205" marR="106045" indent="38100">
              <a:lnSpc>
                <a:spcPct val="100000"/>
              </a:lnSpc>
              <a:spcBef>
                <a:spcPts val="360"/>
              </a:spcBef>
            </a:pPr>
            <a:r>
              <a:rPr dirty="0" sz="1000" spc="-100">
                <a:solidFill>
                  <a:srgbClr val="262626"/>
                </a:solidFill>
                <a:latin typeface="Times New Roman"/>
                <a:cs typeface="Times New Roman"/>
              </a:rPr>
              <a:t>ESCUELA  </a:t>
            </a:r>
            <a:r>
              <a:rPr dirty="0" sz="1000" spc="-90">
                <a:solidFill>
                  <a:srgbClr val="262626"/>
                </a:solidFill>
                <a:latin typeface="Times New Roman"/>
                <a:cs typeface="Times New Roman"/>
              </a:rPr>
              <a:t>FR</a:t>
            </a:r>
            <a:r>
              <a:rPr dirty="0" sz="1000" spc="-75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dirty="0" sz="1000" spc="-160">
                <a:solidFill>
                  <a:srgbClr val="262626"/>
                </a:solidFill>
                <a:latin typeface="Times New Roman"/>
                <a:cs typeface="Times New Roman"/>
              </a:rPr>
              <a:t>B</a:t>
            </a:r>
            <a:r>
              <a:rPr dirty="0" sz="1000" spc="-65">
                <a:solidFill>
                  <a:srgbClr val="262626"/>
                </a:solidFill>
                <a:latin typeface="Times New Roman"/>
                <a:cs typeface="Times New Roman"/>
              </a:rPr>
              <a:t>UR</a:t>
            </a:r>
            <a:r>
              <a:rPr dirty="0" sz="1000" spc="-70">
                <a:solidFill>
                  <a:srgbClr val="262626"/>
                </a:solidFill>
                <a:latin typeface="Times New Roman"/>
                <a:cs typeface="Times New Roman"/>
              </a:rPr>
              <a:t>G</a:t>
            </a:r>
            <a:r>
              <a:rPr dirty="0" sz="1000" spc="5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21062" y="4365625"/>
            <a:ext cx="1079500" cy="406400"/>
          </a:xfrm>
          <a:prstGeom prst="rect">
            <a:avLst/>
          </a:prstGeom>
          <a:ln w="9524">
            <a:solidFill>
              <a:srgbClr val="323232"/>
            </a:solidFill>
          </a:ln>
        </p:spPr>
        <p:txBody>
          <a:bodyPr wrap="square" lIns="0" tIns="45719" rIns="0" bIns="0" rtlCol="0" vert="horz">
            <a:spAutoFit/>
          </a:bodyPr>
          <a:lstStyle/>
          <a:p>
            <a:pPr marL="277495" marR="183515" indent="-81280">
              <a:lnSpc>
                <a:spcPct val="100000"/>
              </a:lnSpc>
              <a:spcBef>
                <a:spcPts val="359"/>
              </a:spcBef>
            </a:pPr>
            <a:r>
              <a:rPr dirty="0" sz="1000" spc="-105" b="1">
                <a:solidFill>
                  <a:srgbClr val="262626"/>
                </a:solidFill>
                <a:latin typeface="Times New Roman"/>
                <a:cs typeface="Times New Roman"/>
              </a:rPr>
              <a:t>ESCUELA</a:t>
            </a:r>
            <a:r>
              <a:rPr dirty="0" sz="1000" spc="-110" b="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000" spc="-85" b="1">
                <a:solidFill>
                  <a:srgbClr val="262626"/>
                </a:solidFill>
                <a:latin typeface="Times New Roman"/>
                <a:cs typeface="Times New Roman"/>
              </a:rPr>
              <a:t>DE  </a:t>
            </a:r>
            <a:r>
              <a:rPr dirty="0" sz="1000" spc="-75" b="1">
                <a:solidFill>
                  <a:srgbClr val="262626"/>
                </a:solidFill>
                <a:latin typeface="Times New Roman"/>
                <a:cs typeface="Times New Roman"/>
              </a:rPr>
              <a:t>CHICAGO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195512" y="3644900"/>
            <a:ext cx="3961129" cy="358775"/>
          </a:xfrm>
          <a:custGeom>
            <a:avLst/>
            <a:gdLst/>
            <a:ahLst/>
            <a:cxnLst/>
            <a:rect l="l" t="t" r="r" b="b"/>
            <a:pathLst>
              <a:path w="3961129" h="358775">
                <a:moveTo>
                  <a:pt x="0" y="179387"/>
                </a:moveTo>
                <a:lnTo>
                  <a:pt x="534341" y="0"/>
                </a:lnTo>
                <a:lnTo>
                  <a:pt x="3426467" y="0"/>
                </a:lnTo>
                <a:lnTo>
                  <a:pt x="3960807" y="179387"/>
                </a:lnTo>
                <a:lnTo>
                  <a:pt x="3426467" y="358774"/>
                </a:lnTo>
                <a:lnTo>
                  <a:pt x="534341" y="358774"/>
                </a:lnTo>
                <a:lnTo>
                  <a:pt x="0" y="179387"/>
                </a:lnTo>
                <a:close/>
              </a:path>
            </a:pathLst>
          </a:custGeom>
          <a:ln w="9524">
            <a:solidFill>
              <a:srgbClr val="3232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061830" y="3720147"/>
            <a:ext cx="22212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5" b="1">
                <a:solidFill>
                  <a:srgbClr val="262626"/>
                </a:solidFill>
                <a:latin typeface="Times New Roman"/>
                <a:cs typeface="Times New Roman"/>
              </a:rPr>
              <a:t>MICROECONOMÍA</a:t>
            </a:r>
            <a:r>
              <a:rPr dirty="0" sz="1200" spc="-45" b="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200" spc="-110" b="1">
                <a:solidFill>
                  <a:srgbClr val="262626"/>
                </a:solidFill>
                <a:latin typeface="Times New Roman"/>
                <a:cs typeface="Times New Roman"/>
              </a:rPr>
              <a:t>NEOCLÁSICA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87900" y="4652962"/>
            <a:ext cx="3024505" cy="358775"/>
          </a:xfrm>
          <a:custGeom>
            <a:avLst/>
            <a:gdLst/>
            <a:ahLst/>
            <a:cxnLst/>
            <a:rect l="l" t="t" r="r" b="b"/>
            <a:pathLst>
              <a:path w="3024504" h="358775">
                <a:moveTo>
                  <a:pt x="0" y="179387"/>
                </a:moveTo>
                <a:lnTo>
                  <a:pt x="407984" y="0"/>
                </a:lnTo>
                <a:lnTo>
                  <a:pt x="2616198" y="0"/>
                </a:lnTo>
                <a:lnTo>
                  <a:pt x="3024187" y="179387"/>
                </a:lnTo>
                <a:lnTo>
                  <a:pt x="2616198" y="358774"/>
                </a:lnTo>
                <a:lnTo>
                  <a:pt x="407984" y="358774"/>
                </a:lnTo>
                <a:lnTo>
                  <a:pt x="0" y="179387"/>
                </a:lnTo>
                <a:close/>
              </a:path>
            </a:pathLst>
          </a:custGeom>
          <a:ln w="9524">
            <a:solidFill>
              <a:srgbClr val="3232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00562" y="5084762"/>
            <a:ext cx="1008380" cy="288925"/>
          </a:xfrm>
          <a:custGeom>
            <a:avLst/>
            <a:gdLst/>
            <a:ahLst/>
            <a:cxnLst/>
            <a:rect l="l" t="t" r="r" b="b"/>
            <a:pathLst>
              <a:path w="1008379" h="288925">
                <a:moveTo>
                  <a:pt x="0" y="144462"/>
                </a:moveTo>
                <a:lnTo>
                  <a:pt x="135994" y="0"/>
                </a:lnTo>
                <a:lnTo>
                  <a:pt x="872066" y="0"/>
                </a:lnTo>
                <a:lnTo>
                  <a:pt x="1008059" y="144462"/>
                </a:lnTo>
                <a:lnTo>
                  <a:pt x="872066" y="288924"/>
                </a:lnTo>
                <a:lnTo>
                  <a:pt x="135994" y="288924"/>
                </a:lnTo>
                <a:lnTo>
                  <a:pt x="0" y="144462"/>
                </a:lnTo>
                <a:close/>
              </a:path>
            </a:pathLst>
          </a:custGeom>
          <a:ln w="9524">
            <a:solidFill>
              <a:srgbClr val="3232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632439" y="5140325"/>
            <a:ext cx="731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35" i="1">
                <a:solidFill>
                  <a:srgbClr val="262626"/>
                </a:solidFill>
                <a:latin typeface="Times New Roman"/>
                <a:cs typeface="Times New Roman"/>
              </a:rPr>
              <a:t>MONETARISMO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6461" y="4030662"/>
            <a:ext cx="865505" cy="400685"/>
          </a:xfrm>
          <a:prstGeom prst="rect">
            <a:avLst/>
          </a:prstGeom>
          <a:ln w="9524">
            <a:solidFill>
              <a:srgbClr val="E84433"/>
            </a:solidFill>
          </a:ln>
        </p:spPr>
        <p:txBody>
          <a:bodyPr wrap="square" lIns="0" tIns="45719" rIns="0" bIns="0" rtlCol="0" vert="horz">
            <a:spAutoFit/>
          </a:bodyPr>
          <a:lstStyle/>
          <a:p>
            <a:pPr marL="90805" marR="92075" indent="88900">
              <a:lnSpc>
                <a:spcPct val="100000"/>
              </a:lnSpc>
              <a:spcBef>
                <a:spcPts val="359"/>
              </a:spcBef>
            </a:pPr>
            <a:r>
              <a:rPr dirty="0" sz="1000" spc="-105" b="1">
                <a:solidFill>
                  <a:srgbClr val="E02D27"/>
                </a:solidFill>
                <a:latin typeface="Times New Roman"/>
                <a:cs typeface="Times New Roman"/>
              </a:rPr>
              <a:t>ESCUELA  </a:t>
            </a:r>
            <a:r>
              <a:rPr dirty="0" sz="1000" spc="-105" b="1">
                <a:solidFill>
                  <a:srgbClr val="E02D27"/>
                </a:solidFill>
                <a:latin typeface="Times New Roman"/>
                <a:cs typeface="Times New Roman"/>
              </a:rPr>
              <a:t>A</a:t>
            </a:r>
            <a:r>
              <a:rPr dirty="0" sz="1000" spc="-5" b="1">
                <a:solidFill>
                  <a:srgbClr val="E02D27"/>
                </a:solidFill>
                <a:latin typeface="Times New Roman"/>
                <a:cs typeface="Times New Roman"/>
              </a:rPr>
              <a:t>U</a:t>
            </a:r>
            <a:r>
              <a:rPr dirty="0" sz="1000" spc="-85" b="1">
                <a:solidFill>
                  <a:srgbClr val="E02D27"/>
                </a:solidFill>
                <a:latin typeface="Times New Roman"/>
                <a:cs typeface="Times New Roman"/>
              </a:rPr>
              <a:t>ST</a:t>
            </a:r>
            <a:r>
              <a:rPr dirty="0" sz="1000" spc="-105" b="1">
                <a:solidFill>
                  <a:srgbClr val="E02D27"/>
                </a:solidFill>
                <a:latin typeface="Times New Roman"/>
                <a:cs typeface="Times New Roman"/>
              </a:rPr>
              <a:t>R</a:t>
            </a:r>
            <a:r>
              <a:rPr dirty="0" sz="1000" spc="-25" b="1">
                <a:solidFill>
                  <a:srgbClr val="E02D27"/>
                </a:solidFill>
                <a:latin typeface="Times New Roman"/>
                <a:cs typeface="Times New Roman"/>
              </a:rPr>
              <a:t>Í</a:t>
            </a:r>
            <a:r>
              <a:rPr dirty="0" sz="1000" spc="-85" b="1">
                <a:solidFill>
                  <a:srgbClr val="E02D27"/>
                </a:solidFill>
                <a:latin typeface="Times New Roman"/>
                <a:cs typeface="Times New Roman"/>
              </a:rPr>
              <a:t>A</a:t>
            </a:r>
            <a:r>
              <a:rPr dirty="0" sz="1000" spc="-110" b="1">
                <a:solidFill>
                  <a:srgbClr val="E02D27"/>
                </a:solidFill>
                <a:latin typeface="Times New Roman"/>
                <a:cs typeface="Times New Roman"/>
              </a:rPr>
              <a:t>C</a:t>
            </a:r>
            <a:r>
              <a:rPr dirty="0" sz="1000" spc="-60" b="1">
                <a:solidFill>
                  <a:srgbClr val="E02D27"/>
                </a:solidFill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226" y="3677920"/>
            <a:ext cx="9829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5">
                <a:solidFill>
                  <a:srgbClr val="E02D27"/>
                </a:solidFill>
                <a:latin typeface="Times New Roman"/>
                <a:cs typeface="Times New Roman"/>
              </a:rPr>
              <a:t>E</a:t>
            </a:r>
            <a:r>
              <a:rPr dirty="0" sz="1200" spc="-40">
                <a:solidFill>
                  <a:srgbClr val="E02D27"/>
                </a:solidFill>
                <a:latin typeface="Times New Roman"/>
                <a:cs typeface="Times New Roman"/>
              </a:rPr>
              <a:t>.</a:t>
            </a:r>
            <a:r>
              <a:rPr dirty="0" sz="1200" spc="-110">
                <a:solidFill>
                  <a:srgbClr val="E02D27"/>
                </a:solidFill>
                <a:latin typeface="Times New Roman"/>
                <a:cs typeface="Times New Roman"/>
              </a:rPr>
              <a:t>B</a:t>
            </a:r>
            <a:r>
              <a:rPr dirty="0" sz="1200" spc="-65">
                <a:solidFill>
                  <a:srgbClr val="E02D27"/>
                </a:solidFill>
                <a:latin typeface="Times New Roman"/>
                <a:cs typeface="Times New Roman"/>
              </a:rPr>
              <a:t>ohm</a:t>
            </a:r>
            <a:r>
              <a:rPr dirty="0" sz="1200" spc="-75">
                <a:solidFill>
                  <a:srgbClr val="E02D27"/>
                </a:solidFill>
                <a:latin typeface="Times New Roman"/>
                <a:cs typeface="Times New Roman"/>
              </a:rPr>
              <a:t>-</a:t>
            </a:r>
            <a:r>
              <a:rPr dirty="0" sz="1200" spc="-150">
                <a:solidFill>
                  <a:srgbClr val="E02D27"/>
                </a:solidFill>
                <a:latin typeface="Times New Roman"/>
                <a:cs typeface="Times New Roman"/>
              </a:rPr>
              <a:t>B</a:t>
            </a:r>
            <a:r>
              <a:rPr dirty="0" sz="1200" spc="-140">
                <a:solidFill>
                  <a:srgbClr val="E02D27"/>
                </a:solidFill>
                <a:latin typeface="Times New Roman"/>
                <a:cs typeface="Times New Roman"/>
              </a:rPr>
              <a:t>a</a:t>
            </a:r>
            <a:r>
              <a:rPr dirty="0" sz="1200" spc="-85">
                <a:solidFill>
                  <a:srgbClr val="E02D27"/>
                </a:solidFill>
                <a:latin typeface="Times New Roman"/>
                <a:cs typeface="Times New Roman"/>
              </a:rPr>
              <a:t>w</a:t>
            </a:r>
            <a:r>
              <a:rPr dirty="0" sz="1200" spc="-95">
                <a:solidFill>
                  <a:srgbClr val="E02D27"/>
                </a:solidFill>
                <a:latin typeface="Times New Roman"/>
                <a:cs typeface="Times New Roman"/>
              </a:rPr>
              <a:t>a</a:t>
            </a:r>
            <a:r>
              <a:rPr dirty="0" sz="1200" spc="-5">
                <a:solidFill>
                  <a:srgbClr val="E02D27"/>
                </a:solidFill>
                <a:latin typeface="Times New Roman"/>
                <a:cs typeface="Times New Roman"/>
              </a:rPr>
              <a:t>r</a:t>
            </a:r>
            <a:r>
              <a:rPr dirty="0" sz="1200" spc="-50">
                <a:solidFill>
                  <a:srgbClr val="E02D27"/>
                </a:solidFill>
                <a:latin typeface="Times New Roman"/>
                <a:cs typeface="Times New Roman"/>
              </a:rPr>
              <a:t>e</a:t>
            </a:r>
            <a:r>
              <a:rPr dirty="0" sz="1200" spc="-75">
                <a:solidFill>
                  <a:srgbClr val="E02D27"/>
                </a:solidFill>
                <a:latin typeface="Times New Roman"/>
                <a:cs typeface="Times New Roman"/>
              </a:rPr>
              <a:t>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7720" y="5365877"/>
            <a:ext cx="5378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4" b="1">
                <a:solidFill>
                  <a:srgbClr val="E02D27"/>
                </a:solidFill>
                <a:latin typeface="Times New Roman"/>
                <a:cs typeface="Times New Roman"/>
              </a:rPr>
              <a:t>F</a:t>
            </a:r>
            <a:r>
              <a:rPr dirty="0" sz="1200" spc="10" b="1">
                <a:solidFill>
                  <a:srgbClr val="E02D27"/>
                </a:solidFill>
                <a:latin typeface="Times New Roman"/>
                <a:cs typeface="Times New Roman"/>
              </a:rPr>
              <a:t>.</a:t>
            </a:r>
            <a:r>
              <a:rPr dirty="0" sz="1200" spc="-10" b="1">
                <a:solidFill>
                  <a:srgbClr val="E02D27"/>
                </a:solidFill>
                <a:latin typeface="Times New Roman"/>
                <a:cs typeface="Times New Roman"/>
              </a:rPr>
              <a:t>H</a:t>
            </a:r>
            <a:r>
              <a:rPr dirty="0" sz="1200" spc="-100" b="1">
                <a:solidFill>
                  <a:srgbClr val="E02D27"/>
                </a:solidFill>
                <a:latin typeface="Times New Roman"/>
                <a:cs typeface="Times New Roman"/>
              </a:rPr>
              <a:t>a</a:t>
            </a:r>
            <a:r>
              <a:rPr dirty="0" sz="1200" spc="-40" b="1">
                <a:solidFill>
                  <a:srgbClr val="E02D27"/>
                </a:solidFill>
                <a:latin typeface="Times New Roman"/>
                <a:cs typeface="Times New Roman"/>
              </a:rPr>
              <a:t>y</a:t>
            </a:r>
            <a:r>
              <a:rPr dirty="0" sz="1200" spc="30" b="1">
                <a:solidFill>
                  <a:srgbClr val="E02D27"/>
                </a:solidFill>
                <a:latin typeface="Times New Roman"/>
                <a:cs typeface="Times New Roman"/>
              </a:rPr>
              <a:t>e</a:t>
            </a:r>
            <a:r>
              <a:rPr dirty="0" sz="1200" spc="5" b="1">
                <a:solidFill>
                  <a:srgbClr val="E02D27"/>
                </a:solidFill>
                <a:latin typeface="Times New Roman"/>
                <a:cs typeface="Times New Roman"/>
              </a:rPr>
              <a:t>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26552" y="4470082"/>
            <a:ext cx="683260" cy="386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dirty="0" sz="1200" spc="-80">
                <a:solidFill>
                  <a:srgbClr val="262626"/>
                </a:solidFill>
                <a:latin typeface="Times New Roman"/>
                <a:cs typeface="Times New Roman"/>
              </a:rPr>
              <a:t>W.Eucken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20"/>
              </a:lnSpc>
            </a:pPr>
            <a:r>
              <a:rPr dirty="0" sz="1200" spc="-240" b="1">
                <a:solidFill>
                  <a:srgbClr val="E02D27"/>
                </a:solidFill>
                <a:latin typeface="Times New Roman"/>
                <a:cs typeface="Times New Roman"/>
              </a:rPr>
              <a:t>W</a:t>
            </a:r>
            <a:r>
              <a:rPr dirty="0" sz="1200" spc="10" b="1">
                <a:solidFill>
                  <a:srgbClr val="E02D27"/>
                </a:solidFill>
                <a:latin typeface="Times New Roman"/>
                <a:cs typeface="Times New Roman"/>
              </a:rPr>
              <a:t>.</a:t>
            </a:r>
            <a:r>
              <a:rPr dirty="0" sz="1200" spc="-80" b="1">
                <a:solidFill>
                  <a:srgbClr val="E02D27"/>
                </a:solidFill>
                <a:latin typeface="Times New Roman"/>
                <a:cs typeface="Times New Roman"/>
              </a:rPr>
              <a:t>R</a:t>
            </a:r>
            <a:r>
              <a:rPr dirty="0" sz="1200" spc="40" b="1">
                <a:solidFill>
                  <a:srgbClr val="E02D27"/>
                </a:solidFill>
                <a:latin typeface="Times New Roman"/>
                <a:cs typeface="Times New Roman"/>
              </a:rPr>
              <a:t>oe</a:t>
            </a:r>
            <a:r>
              <a:rPr dirty="0" sz="1200" spc="15" b="1">
                <a:solidFill>
                  <a:srgbClr val="E02D27"/>
                </a:solidFill>
                <a:latin typeface="Times New Roman"/>
                <a:cs typeface="Times New Roman"/>
              </a:rPr>
              <a:t>p</a:t>
            </a:r>
            <a:r>
              <a:rPr dirty="0" sz="1200" spc="-20" b="1">
                <a:solidFill>
                  <a:srgbClr val="E02D27"/>
                </a:solidFill>
                <a:latin typeface="Times New Roman"/>
                <a:cs typeface="Times New Roman"/>
              </a:rPr>
              <a:t>k</a:t>
            </a:r>
            <a:r>
              <a:rPr dirty="0" sz="1200" spc="30" b="1">
                <a:solidFill>
                  <a:srgbClr val="E02D27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74702" y="3533457"/>
            <a:ext cx="5359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5">
                <a:solidFill>
                  <a:srgbClr val="262626"/>
                </a:solidFill>
                <a:latin typeface="Times New Roman"/>
                <a:cs typeface="Times New Roman"/>
              </a:rPr>
              <a:t>W.Pareto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58577" y="3390582"/>
            <a:ext cx="6330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0">
                <a:solidFill>
                  <a:srgbClr val="262626"/>
                </a:solidFill>
                <a:latin typeface="Times New Roman"/>
                <a:cs typeface="Times New Roman"/>
              </a:rPr>
              <a:t>A.Marshall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82540" y="4394835"/>
            <a:ext cx="1887220" cy="541655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1200" spc="-35" b="1">
                <a:solidFill>
                  <a:srgbClr val="262626"/>
                </a:solidFill>
                <a:latin typeface="Times New Roman"/>
                <a:cs typeface="Times New Roman"/>
              </a:rPr>
              <a:t>J.M.Keynes</a:t>
            </a:r>
            <a:endParaRPr sz="1200">
              <a:latin typeface="Times New Roman"/>
              <a:cs typeface="Times New Roman"/>
            </a:endParaRPr>
          </a:p>
          <a:p>
            <a:pPr marL="553085">
              <a:lnSpc>
                <a:spcPct val="100000"/>
              </a:lnSpc>
              <a:spcBef>
                <a:spcPts val="595"/>
              </a:spcBef>
            </a:pPr>
            <a:r>
              <a:rPr dirty="0" sz="1200" spc="-90" b="1">
                <a:solidFill>
                  <a:srgbClr val="262626"/>
                </a:solidFill>
                <a:latin typeface="Times New Roman"/>
                <a:cs typeface="Times New Roman"/>
              </a:rPr>
              <a:t>MACROECONOMÍA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69665" y="4757420"/>
            <a:ext cx="822325" cy="56388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50" b="1">
                <a:solidFill>
                  <a:srgbClr val="262626"/>
                </a:solidFill>
                <a:latin typeface="Times New Roman"/>
                <a:cs typeface="Times New Roman"/>
              </a:rPr>
              <a:t>M</a:t>
            </a:r>
            <a:r>
              <a:rPr dirty="0" sz="1200" spc="10" b="1">
                <a:solidFill>
                  <a:srgbClr val="262626"/>
                </a:solidFill>
                <a:latin typeface="Times New Roman"/>
                <a:cs typeface="Times New Roman"/>
              </a:rPr>
              <a:t>.</a:t>
            </a:r>
            <a:r>
              <a:rPr dirty="0" sz="1200" spc="-160" b="1">
                <a:solidFill>
                  <a:srgbClr val="262626"/>
                </a:solidFill>
                <a:latin typeface="Times New Roman"/>
                <a:cs typeface="Times New Roman"/>
              </a:rPr>
              <a:t>F</a:t>
            </a:r>
            <a:r>
              <a:rPr dirty="0" sz="1200" spc="-30" b="1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dirty="0" sz="1200" spc="20" b="1">
                <a:solidFill>
                  <a:srgbClr val="262626"/>
                </a:solidFill>
                <a:latin typeface="Times New Roman"/>
                <a:cs typeface="Times New Roman"/>
              </a:rPr>
              <a:t>ie</a:t>
            </a:r>
            <a:r>
              <a:rPr dirty="0" sz="1200" spc="15" b="1">
                <a:solidFill>
                  <a:srgbClr val="262626"/>
                </a:solidFill>
                <a:latin typeface="Times New Roman"/>
                <a:cs typeface="Times New Roman"/>
              </a:rPr>
              <a:t>d</a:t>
            </a:r>
            <a:r>
              <a:rPr dirty="0" sz="1200" spc="-40" b="1">
                <a:solidFill>
                  <a:srgbClr val="262626"/>
                </a:solidFill>
                <a:latin typeface="Times New Roman"/>
                <a:cs typeface="Times New Roman"/>
              </a:rPr>
              <a:t>m</a:t>
            </a:r>
            <a:r>
              <a:rPr dirty="0" sz="1200" spc="-20" b="1">
                <a:solidFill>
                  <a:srgbClr val="262626"/>
                </a:solidFill>
                <a:latin typeface="Times New Roman"/>
                <a:cs typeface="Times New Roman"/>
              </a:rPr>
              <a:t>an  </a:t>
            </a:r>
            <a:r>
              <a:rPr dirty="0" sz="1200" spc="-55">
                <a:solidFill>
                  <a:srgbClr val="262626"/>
                </a:solidFill>
                <a:latin typeface="Times New Roman"/>
                <a:cs typeface="Times New Roman"/>
              </a:rPr>
              <a:t>G.Stigler  </a:t>
            </a:r>
            <a:r>
              <a:rPr dirty="0" sz="1200" spc="-20" b="1">
                <a:solidFill>
                  <a:srgbClr val="262626"/>
                </a:solidFill>
                <a:latin typeface="Times New Roman"/>
                <a:cs typeface="Times New Roman"/>
              </a:rPr>
              <a:t>G.Becke</a:t>
            </a:r>
            <a:r>
              <a:rPr dirty="0" sz="1200" spc="-2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72000" y="4076700"/>
            <a:ext cx="1079500" cy="406400"/>
          </a:xfrm>
          <a:prstGeom prst="rect">
            <a:avLst/>
          </a:prstGeom>
          <a:ln w="9524">
            <a:solidFill>
              <a:srgbClr val="323232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227329" marR="186055" indent="-17145">
              <a:lnSpc>
                <a:spcPct val="100000"/>
              </a:lnSpc>
              <a:spcBef>
                <a:spcPts val="360"/>
              </a:spcBef>
            </a:pPr>
            <a:r>
              <a:rPr dirty="0" sz="1000" spc="-100">
                <a:solidFill>
                  <a:srgbClr val="262626"/>
                </a:solidFill>
                <a:latin typeface="Times New Roman"/>
                <a:cs typeface="Times New Roman"/>
              </a:rPr>
              <a:t>ESCUELA </a:t>
            </a:r>
            <a:r>
              <a:rPr dirty="0" sz="1000" spc="-80">
                <a:solidFill>
                  <a:srgbClr val="262626"/>
                </a:solidFill>
                <a:latin typeface="Times New Roman"/>
                <a:cs typeface="Times New Roman"/>
              </a:rPr>
              <a:t>DE  </a:t>
            </a:r>
            <a:r>
              <a:rPr dirty="0" sz="1000" spc="-55">
                <a:solidFill>
                  <a:srgbClr val="262626"/>
                </a:solidFill>
                <a:latin typeface="Times New Roman"/>
                <a:cs typeface="Times New Roman"/>
              </a:rPr>
              <a:t>C</a:t>
            </a:r>
            <a:r>
              <a:rPr dirty="0" sz="1000" spc="-13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dirty="0" sz="1000" spc="-160">
                <a:solidFill>
                  <a:srgbClr val="262626"/>
                </a:solidFill>
                <a:latin typeface="Times New Roman"/>
                <a:cs typeface="Times New Roman"/>
              </a:rPr>
              <a:t>M</a:t>
            </a:r>
            <a:r>
              <a:rPr dirty="0" sz="1000" spc="-125">
                <a:solidFill>
                  <a:srgbClr val="262626"/>
                </a:solidFill>
                <a:latin typeface="Times New Roman"/>
                <a:cs typeface="Times New Roman"/>
              </a:rPr>
              <a:t>B</a:t>
            </a:r>
            <a:r>
              <a:rPr dirty="0" sz="1000" spc="-75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dirty="0" sz="1000" spc="-75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dirty="0" sz="1000" spc="-65">
                <a:solidFill>
                  <a:srgbClr val="262626"/>
                </a:solidFill>
                <a:latin typeface="Times New Roman"/>
                <a:cs typeface="Times New Roman"/>
              </a:rPr>
              <a:t>D</a:t>
            </a:r>
            <a:r>
              <a:rPr dirty="0" sz="1000" spc="-70">
                <a:solidFill>
                  <a:srgbClr val="262626"/>
                </a:solidFill>
                <a:latin typeface="Times New Roman"/>
                <a:cs typeface="Times New Roman"/>
              </a:rPr>
              <a:t>G</a:t>
            </a:r>
            <a:r>
              <a:rPr dirty="0" sz="1000" spc="-105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27312" y="4076700"/>
            <a:ext cx="720725" cy="406400"/>
          </a:xfrm>
          <a:prstGeom prst="rect">
            <a:avLst/>
          </a:prstGeom>
          <a:ln w="9524">
            <a:solidFill>
              <a:srgbClr val="323232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300355" marR="107950" indent="-180340">
              <a:lnSpc>
                <a:spcPct val="100000"/>
              </a:lnSpc>
              <a:spcBef>
                <a:spcPts val="360"/>
              </a:spcBef>
            </a:pPr>
            <a:r>
              <a:rPr dirty="0" sz="1000" spc="-105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dirty="0" sz="1000" spc="-100">
                <a:solidFill>
                  <a:srgbClr val="262626"/>
                </a:solidFill>
                <a:latin typeface="Times New Roman"/>
                <a:cs typeface="Times New Roman"/>
              </a:rPr>
              <a:t>SC</a:t>
            </a:r>
            <a:r>
              <a:rPr dirty="0" sz="1000" spc="-85">
                <a:solidFill>
                  <a:srgbClr val="262626"/>
                </a:solidFill>
                <a:latin typeface="Times New Roman"/>
                <a:cs typeface="Times New Roman"/>
              </a:rPr>
              <a:t>U</a:t>
            </a:r>
            <a:r>
              <a:rPr dirty="0" sz="1000" spc="-8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dirty="0" sz="1000" spc="-85">
                <a:solidFill>
                  <a:srgbClr val="262626"/>
                </a:solidFill>
                <a:latin typeface="Times New Roman"/>
                <a:cs typeface="Times New Roman"/>
              </a:rPr>
              <a:t>LA  </a:t>
            </a:r>
            <a:r>
              <a:rPr dirty="0" sz="1000" spc="-140">
                <a:solidFill>
                  <a:srgbClr val="262626"/>
                </a:solidFill>
                <a:latin typeface="Times New Roman"/>
                <a:cs typeface="Times New Roman"/>
              </a:rPr>
              <a:t>LBS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34614" y="4555807"/>
            <a:ext cx="594360" cy="386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dirty="0" sz="1200" spc="-60">
                <a:solidFill>
                  <a:srgbClr val="262626"/>
                </a:solidFill>
                <a:latin typeface="Times New Roman"/>
                <a:cs typeface="Times New Roman"/>
              </a:rPr>
              <a:t>L.R</a:t>
            </a:r>
            <a:r>
              <a:rPr dirty="0" sz="1200" spc="-60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dirty="0" sz="1200" spc="-75">
                <a:solidFill>
                  <a:srgbClr val="262626"/>
                </a:solidFill>
                <a:latin typeface="Times New Roman"/>
                <a:cs typeface="Times New Roman"/>
              </a:rPr>
              <a:t>b</a:t>
            </a:r>
            <a:r>
              <a:rPr dirty="0" sz="1200" spc="-65">
                <a:solidFill>
                  <a:srgbClr val="262626"/>
                </a:solidFill>
                <a:latin typeface="Times New Roman"/>
                <a:cs typeface="Times New Roman"/>
              </a:rPr>
              <a:t>b</a:t>
            </a:r>
            <a:r>
              <a:rPr dirty="0" sz="1200" spc="-70">
                <a:solidFill>
                  <a:srgbClr val="262626"/>
                </a:solidFill>
                <a:latin typeface="Times New Roman"/>
                <a:cs typeface="Times New Roman"/>
              </a:rPr>
              <a:t>ins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20"/>
              </a:lnSpc>
            </a:pPr>
            <a:r>
              <a:rPr dirty="0" sz="1200" spc="-80">
                <a:solidFill>
                  <a:srgbClr val="262626"/>
                </a:solidFill>
                <a:latin typeface="Times New Roman"/>
                <a:cs typeface="Times New Roman"/>
              </a:rPr>
              <a:t>B.T</a:t>
            </a:r>
            <a:r>
              <a:rPr dirty="0" sz="1200" spc="-12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200" spc="-75">
                <a:solidFill>
                  <a:srgbClr val="262626"/>
                </a:solidFill>
                <a:latin typeface="Times New Roman"/>
                <a:cs typeface="Times New Roman"/>
              </a:rPr>
              <a:t>Bauer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459027" y="2885757"/>
            <a:ext cx="5187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0" b="1">
                <a:solidFill>
                  <a:srgbClr val="262626"/>
                </a:solidFill>
                <a:latin typeface="Times New Roman"/>
                <a:cs typeface="Times New Roman"/>
              </a:rPr>
              <a:t>K</a:t>
            </a:r>
            <a:r>
              <a:rPr dirty="0" sz="1200" spc="10" b="1">
                <a:solidFill>
                  <a:srgbClr val="262626"/>
                </a:solidFill>
                <a:latin typeface="Times New Roman"/>
                <a:cs typeface="Times New Roman"/>
              </a:rPr>
              <a:t>.</a:t>
            </a:r>
            <a:r>
              <a:rPr dirty="0" sz="1200" spc="-50" b="1">
                <a:solidFill>
                  <a:srgbClr val="262626"/>
                </a:solidFill>
                <a:latin typeface="Times New Roman"/>
                <a:cs typeface="Times New Roman"/>
              </a:rPr>
              <a:t>M</a:t>
            </a:r>
            <a:r>
              <a:rPr dirty="0" sz="1200" spc="-55" b="1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dirty="0" sz="1200" spc="-55" b="1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dirty="0" sz="1200" spc="60" b="1">
                <a:solidFill>
                  <a:srgbClr val="262626"/>
                </a:solidFill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160702" y="2957195"/>
            <a:ext cx="5397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4" b="1">
                <a:solidFill>
                  <a:srgbClr val="262626"/>
                </a:solidFill>
                <a:latin typeface="Times New Roman"/>
                <a:cs typeface="Times New Roman"/>
              </a:rPr>
              <a:t>F</a:t>
            </a:r>
            <a:r>
              <a:rPr dirty="0" sz="1200" spc="10" b="1">
                <a:solidFill>
                  <a:srgbClr val="262626"/>
                </a:solidFill>
                <a:latin typeface="Times New Roman"/>
                <a:cs typeface="Times New Roman"/>
              </a:rPr>
              <a:t>.</a:t>
            </a:r>
            <a:r>
              <a:rPr dirty="0" sz="1200" spc="-190" b="1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dirty="0" sz="1200" spc="10" b="1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dirty="0" sz="1200" b="1">
                <a:solidFill>
                  <a:srgbClr val="262626"/>
                </a:solidFill>
                <a:latin typeface="Times New Roman"/>
                <a:cs typeface="Times New Roman"/>
              </a:rPr>
              <a:t>g</a:t>
            </a:r>
            <a:r>
              <a:rPr dirty="0" sz="1200" spc="30" b="1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dirty="0" sz="1200" spc="-10" b="1">
                <a:solidFill>
                  <a:srgbClr val="262626"/>
                </a:solidFill>
                <a:latin typeface="Times New Roman"/>
                <a:cs typeface="Times New Roman"/>
              </a:rPr>
              <a:t>ls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522402" y="5046345"/>
            <a:ext cx="49593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65" b="1">
                <a:solidFill>
                  <a:srgbClr val="262626"/>
                </a:solidFill>
                <a:latin typeface="Times New Roman"/>
                <a:cs typeface="Times New Roman"/>
              </a:rPr>
              <a:t>J</a:t>
            </a:r>
            <a:r>
              <a:rPr dirty="0" sz="1200" spc="10" b="1">
                <a:solidFill>
                  <a:srgbClr val="262626"/>
                </a:solidFill>
                <a:latin typeface="Times New Roman"/>
                <a:cs typeface="Times New Roman"/>
              </a:rPr>
              <a:t>.</a:t>
            </a:r>
            <a:r>
              <a:rPr dirty="0" sz="1200" spc="-10" b="1">
                <a:solidFill>
                  <a:srgbClr val="262626"/>
                </a:solidFill>
                <a:latin typeface="Times New Roman"/>
                <a:cs typeface="Times New Roman"/>
              </a:rPr>
              <a:t>H</a:t>
            </a:r>
            <a:r>
              <a:rPr dirty="0" sz="1200" spc="20" b="1">
                <a:solidFill>
                  <a:srgbClr val="262626"/>
                </a:solidFill>
                <a:latin typeface="Times New Roman"/>
                <a:cs typeface="Times New Roman"/>
              </a:rPr>
              <a:t>ic</a:t>
            </a:r>
            <a:r>
              <a:rPr dirty="0" sz="1200" spc="-15" b="1">
                <a:solidFill>
                  <a:srgbClr val="262626"/>
                </a:solidFill>
                <a:latin typeface="Times New Roman"/>
                <a:cs typeface="Times New Roman"/>
              </a:rPr>
              <a:t>ks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10652" y="367792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30">
                <a:solidFill>
                  <a:srgbClr val="262626"/>
                </a:solidFill>
                <a:latin typeface="Times New Roman"/>
                <a:cs typeface="Times New Roman"/>
              </a:rPr>
              <a:t>K</a:t>
            </a:r>
            <a:r>
              <a:rPr dirty="0" sz="1200">
                <a:solidFill>
                  <a:srgbClr val="262626"/>
                </a:solidFill>
                <a:latin typeface="Times New Roman"/>
                <a:cs typeface="Times New Roman"/>
              </a:rPr>
              <a:t>.</a:t>
            </a:r>
            <a:r>
              <a:rPr dirty="0" sz="1200" spc="-10">
                <a:solidFill>
                  <a:srgbClr val="262626"/>
                </a:solidFill>
                <a:latin typeface="Times New Roman"/>
                <a:cs typeface="Times New Roman"/>
              </a:rPr>
              <a:t>W</a:t>
            </a:r>
            <a:r>
              <a:rPr dirty="0" sz="1200" spc="-5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dirty="0" sz="1200" spc="-60">
                <a:solidFill>
                  <a:srgbClr val="262626"/>
                </a:solidFill>
                <a:latin typeface="Times New Roman"/>
                <a:cs typeface="Times New Roman"/>
              </a:rPr>
              <a:t>c</a:t>
            </a:r>
            <a:r>
              <a:rPr dirty="0" sz="1200" spc="-75">
                <a:solidFill>
                  <a:srgbClr val="262626"/>
                </a:solidFill>
                <a:latin typeface="Times New Roman"/>
                <a:cs typeface="Times New Roman"/>
              </a:rPr>
              <a:t>ks</a:t>
            </a:r>
            <a:r>
              <a:rPr dirty="0" sz="1200" spc="-8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dirty="0" sz="1200" spc="-50">
                <a:solidFill>
                  <a:srgbClr val="262626"/>
                </a:solidFill>
                <a:latin typeface="Times New Roman"/>
                <a:cs typeface="Times New Roman"/>
              </a:rPr>
              <a:t>ll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058352" y="2598420"/>
            <a:ext cx="483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45">
                <a:solidFill>
                  <a:srgbClr val="262626"/>
                </a:solidFill>
                <a:latin typeface="Times New Roman"/>
                <a:cs typeface="Times New Roman"/>
              </a:rPr>
              <a:t>F</a:t>
            </a:r>
            <a:r>
              <a:rPr dirty="0" sz="1200" spc="-40">
                <a:solidFill>
                  <a:srgbClr val="262626"/>
                </a:solidFill>
                <a:latin typeface="Times New Roman"/>
                <a:cs typeface="Times New Roman"/>
              </a:rPr>
              <a:t>.</a:t>
            </a:r>
            <a:r>
              <a:rPr dirty="0" sz="1200" spc="-110">
                <a:solidFill>
                  <a:srgbClr val="262626"/>
                </a:solidFill>
                <a:latin typeface="Times New Roman"/>
                <a:cs typeface="Times New Roman"/>
              </a:rPr>
              <a:t>B</a:t>
            </a:r>
            <a:r>
              <a:rPr dirty="0" sz="1200" spc="-95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dirty="0" sz="1200" spc="-55">
                <a:solidFill>
                  <a:srgbClr val="262626"/>
                </a:solidFill>
                <a:latin typeface="Times New Roman"/>
                <a:cs typeface="Times New Roman"/>
              </a:rPr>
              <a:t>sti</a:t>
            </a:r>
            <a:r>
              <a:rPr dirty="0" sz="1200" spc="-9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dirty="0" sz="1200" spc="15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979612" y="5084762"/>
            <a:ext cx="1151255" cy="288925"/>
          </a:xfrm>
          <a:custGeom>
            <a:avLst/>
            <a:gdLst/>
            <a:ahLst/>
            <a:cxnLst/>
            <a:rect l="l" t="t" r="r" b="b"/>
            <a:pathLst>
              <a:path w="1151255" h="288925">
                <a:moveTo>
                  <a:pt x="0" y="144462"/>
                </a:moveTo>
                <a:lnTo>
                  <a:pt x="155270" y="0"/>
                </a:lnTo>
                <a:lnTo>
                  <a:pt x="995665" y="0"/>
                </a:lnTo>
                <a:lnTo>
                  <a:pt x="1150939" y="144462"/>
                </a:lnTo>
                <a:lnTo>
                  <a:pt x="995665" y="288924"/>
                </a:lnTo>
                <a:lnTo>
                  <a:pt x="155270" y="288924"/>
                </a:lnTo>
                <a:lnTo>
                  <a:pt x="0" y="144462"/>
                </a:lnTo>
                <a:close/>
              </a:path>
            </a:pathLst>
          </a:custGeom>
          <a:ln w="9524">
            <a:solidFill>
              <a:srgbClr val="3232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979612" y="5732463"/>
            <a:ext cx="1151255" cy="288925"/>
          </a:xfrm>
          <a:custGeom>
            <a:avLst/>
            <a:gdLst/>
            <a:ahLst/>
            <a:cxnLst/>
            <a:rect l="l" t="t" r="r" b="b"/>
            <a:pathLst>
              <a:path w="1151255" h="288925">
                <a:moveTo>
                  <a:pt x="0" y="144462"/>
                </a:moveTo>
                <a:lnTo>
                  <a:pt x="155270" y="0"/>
                </a:lnTo>
                <a:lnTo>
                  <a:pt x="995665" y="0"/>
                </a:lnTo>
                <a:lnTo>
                  <a:pt x="1150939" y="144462"/>
                </a:lnTo>
                <a:lnTo>
                  <a:pt x="995665" y="288924"/>
                </a:lnTo>
                <a:lnTo>
                  <a:pt x="155270" y="288924"/>
                </a:lnTo>
                <a:lnTo>
                  <a:pt x="0" y="144462"/>
                </a:lnTo>
                <a:close/>
              </a:path>
            </a:pathLst>
          </a:custGeom>
          <a:ln w="9524">
            <a:solidFill>
              <a:srgbClr val="3232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2129789" y="5064125"/>
            <a:ext cx="768985" cy="1211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03200" marR="123825" indent="-8255">
              <a:lnSpc>
                <a:spcPct val="100000"/>
              </a:lnSpc>
              <a:spcBef>
                <a:spcPts val="100"/>
              </a:spcBef>
            </a:pPr>
            <a:r>
              <a:rPr dirty="0" sz="1000" spc="-40" b="1" i="1">
                <a:solidFill>
                  <a:srgbClr val="262626"/>
                </a:solidFill>
                <a:latin typeface="Times New Roman"/>
                <a:cs typeface="Times New Roman"/>
              </a:rPr>
              <a:t>P</a:t>
            </a:r>
            <a:r>
              <a:rPr dirty="0" sz="1000" spc="-15" b="1" i="1">
                <a:solidFill>
                  <a:srgbClr val="262626"/>
                </a:solidFill>
                <a:latin typeface="Times New Roman"/>
                <a:cs typeface="Times New Roman"/>
              </a:rPr>
              <a:t>UB</a:t>
            </a:r>
            <a:r>
              <a:rPr dirty="0" sz="1000" spc="-60" b="1" i="1">
                <a:solidFill>
                  <a:srgbClr val="262626"/>
                </a:solidFill>
                <a:latin typeface="Times New Roman"/>
                <a:cs typeface="Times New Roman"/>
              </a:rPr>
              <a:t>LI</a:t>
            </a:r>
            <a:r>
              <a:rPr dirty="0" sz="1000" spc="-95" b="1" i="1">
                <a:solidFill>
                  <a:srgbClr val="262626"/>
                </a:solidFill>
                <a:latin typeface="Times New Roman"/>
                <a:cs typeface="Times New Roman"/>
              </a:rPr>
              <a:t>C </a:t>
            </a:r>
            <a:r>
              <a:rPr dirty="0" sz="1000" spc="-95" b="1" i="1">
                <a:solidFill>
                  <a:srgbClr val="262626"/>
                </a:solidFill>
                <a:latin typeface="Times New Roman"/>
                <a:cs typeface="Times New Roman"/>
              </a:rPr>
              <a:t> C</a:t>
            </a:r>
            <a:r>
              <a:rPr dirty="0" sz="1000" spc="-30" b="1" i="1">
                <a:solidFill>
                  <a:srgbClr val="262626"/>
                </a:solidFill>
                <a:latin typeface="Times New Roman"/>
                <a:cs typeface="Times New Roman"/>
              </a:rPr>
              <a:t>HOI</a:t>
            </a:r>
            <a:r>
              <a:rPr dirty="0" sz="1000" spc="-140" b="1" i="1">
                <a:solidFill>
                  <a:srgbClr val="262626"/>
                </a:solidFill>
                <a:latin typeface="Times New Roman"/>
                <a:cs typeface="Times New Roman"/>
              </a:rPr>
              <a:t>C</a:t>
            </a:r>
            <a:r>
              <a:rPr dirty="0" sz="1000" spc="-120" b="1" i="1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200" spc="-30" b="1">
                <a:solidFill>
                  <a:srgbClr val="262626"/>
                </a:solidFill>
                <a:latin typeface="Times New Roman"/>
                <a:cs typeface="Times New Roman"/>
              </a:rPr>
              <a:t>J.Buchanan</a:t>
            </a:r>
            <a:endParaRPr sz="1200">
              <a:latin typeface="Times New Roman"/>
              <a:cs typeface="Times New Roman"/>
            </a:endParaRPr>
          </a:p>
          <a:p>
            <a:pPr algn="ctr" marL="254000" marR="177800">
              <a:lnSpc>
                <a:spcPct val="100000"/>
              </a:lnSpc>
              <a:spcBef>
                <a:spcPts val="865"/>
              </a:spcBef>
            </a:pPr>
            <a:r>
              <a:rPr dirty="0" sz="1000" spc="-95" i="1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dirty="0" sz="1000" spc="-130" i="1">
                <a:solidFill>
                  <a:srgbClr val="262626"/>
                </a:solidFill>
                <a:latin typeface="Times New Roman"/>
                <a:cs typeface="Times New Roman"/>
              </a:rPr>
              <a:t>U</a:t>
            </a:r>
            <a:r>
              <a:rPr dirty="0" sz="1000" spc="-210" i="1">
                <a:solidFill>
                  <a:srgbClr val="262626"/>
                </a:solidFill>
                <a:latin typeface="Times New Roman"/>
                <a:cs typeface="Times New Roman"/>
              </a:rPr>
              <a:t>PP</a:t>
            </a:r>
            <a:r>
              <a:rPr dirty="0" sz="1000" spc="-240" i="1">
                <a:solidFill>
                  <a:srgbClr val="262626"/>
                </a:solidFill>
                <a:latin typeface="Times New Roman"/>
                <a:cs typeface="Times New Roman"/>
              </a:rPr>
              <a:t>L</a:t>
            </a:r>
            <a:r>
              <a:rPr dirty="0" sz="1000" spc="-75" i="1">
                <a:solidFill>
                  <a:srgbClr val="262626"/>
                </a:solidFill>
                <a:latin typeface="Times New Roman"/>
                <a:cs typeface="Times New Roman"/>
              </a:rPr>
              <a:t>Y </a:t>
            </a:r>
            <a:r>
              <a:rPr dirty="0" sz="1000" spc="-45" i="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000" spc="-114" i="1">
                <a:solidFill>
                  <a:srgbClr val="262626"/>
                </a:solidFill>
                <a:latin typeface="Times New Roman"/>
                <a:cs typeface="Times New Roman"/>
              </a:rPr>
              <a:t>SIDE</a:t>
            </a:r>
            <a:endParaRPr sz="1000">
              <a:latin typeface="Times New Roman"/>
              <a:cs typeface="Times New Roman"/>
            </a:endParaRPr>
          </a:p>
          <a:p>
            <a:pPr algn="ctr" marL="8890">
              <a:lnSpc>
                <a:spcPct val="100000"/>
              </a:lnSpc>
              <a:spcBef>
                <a:spcPts val="395"/>
              </a:spcBef>
            </a:pPr>
            <a:r>
              <a:rPr dirty="0" sz="1200" spc="-75">
                <a:solidFill>
                  <a:srgbClr val="262626"/>
                </a:solidFill>
                <a:latin typeface="Times New Roman"/>
                <a:cs typeface="Times New Roman"/>
              </a:rPr>
              <a:t>A.B.Laffer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508625" y="5516562"/>
            <a:ext cx="1440180" cy="288925"/>
          </a:xfrm>
          <a:custGeom>
            <a:avLst/>
            <a:gdLst/>
            <a:ahLst/>
            <a:cxnLst/>
            <a:rect l="l" t="t" r="r" b="b"/>
            <a:pathLst>
              <a:path w="1440179" h="288925">
                <a:moveTo>
                  <a:pt x="0" y="144462"/>
                </a:moveTo>
                <a:lnTo>
                  <a:pt x="194246" y="0"/>
                </a:lnTo>
                <a:lnTo>
                  <a:pt x="1245619" y="0"/>
                </a:lnTo>
                <a:lnTo>
                  <a:pt x="1439858" y="144462"/>
                </a:lnTo>
                <a:lnTo>
                  <a:pt x="1245619" y="288924"/>
                </a:lnTo>
                <a:lnTo>
                  <a:pt x="194246" y="288924"/>
                </a:lnTo>
                <a:lnTo>
                  <a:pt x="0" y="144462"/>
                </a:lnTo>
                <a:close/>
              </a:path>
            </a:pathLst>
          </a:custGeom>
          <a:ln w="9524">
            <a:solidFill>
              <a:srgbClr val="3232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076825" y="5805488"/>
            <a:ext cx="1367155" cy="288925"/>
          </a:xfrm>
          <a:custGeom>
            <a:avLst/>
            <a:gdLst/>
            <a:ahLst/>
            <a:cxnLst/>
            <a:rect l="l" t="t" r="r" b="b"/>
            <a:pathLst>
              <a:path w="1367154" h="288925">
                <a:moveTo>
                  <a:pt x="0" y="144462"/>
                </a:moveTo>
                <a:lnTo>
                  <a:pt x="73531" y="0"/>
                </a:lnTo>
                <a:lnTo>
                  <a:pt x="1293309" y="0"/>
                </a:lnTo>
                <a:lnTo>
                  <a:pt x="1366839" y="144462"/>
                </a:lnTo>
                <a:lnTo>
                  <a:pt x="1293309" y="288924"/>
                </a:lnTo>
                <a:lnTo>
                  <a:pt x="73531" y="288924"/>
                </a:lnTo>
                <a:lnTo>
                  <a:pt x="0" y="144462"/>
                </a:lnTo>
                <a:close/>
              </a:path>
            </a:pathLst>
          </a:custGeom>
          <a:ln w="9524">
            <a:solidFill>
              <a:srgbClr val="3232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5293982" y="5495925"/>
            <a:ext cx="1271905" cy="542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5795" marR="5080" indent="-41910">
              <a:lnSpc>
                <a:spcPct val="100000"/>
              </a:lnSpc>
              <a:spcBef>
                <a:spcPts val="100"/>
              </a:spcBef>
            </a:pPr>
            <a:r>
              <a:rPr dirty="0" sz="1000" spc="-110" i="1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dirty="0" sz="1000" spc="-114" i="1">
                <a:solidFill>
                  <a:srgbClr val="262626"/>
                </a:solidFill>
                <a:latin typeface="Times New Roman"/>
                <a:cs typeface="Times New Roman"/>
              </a:rPr>
              <a:t>X</a:t>
            </a:r>
            <a:r>
              <a:rPr dirty="0" sz="1000" spc="-210" i="1">
                <a:solidFill>
                  <a:srgbClr val="262626"/>
                </a:solidFill>
                <a:latin typeface="Times New Roman"/>
                <a:cs typeface="Times New Roman"/>
              </a:rPr>
              <a:t>P</a:t>
            </a:r>
            <a:r>
              <a:rPr dirty="0" sz="1000" spc="-165" i="1">
                <a:solidFill>
                  <a:srgbClr val="262626"/>
                </a:solidFill>
                <a:latin typeface="Times New Roman"/>
                <a:cs typeface="Times New Roman"/>
              </a:rPr>
              <a:t>EC</a:t>
            </a:r>
            <a:r>
              <a:rPr dirty="0" sz="1000" spc="-175" i="1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dirty="0" sz="1000" spc="-215" i="1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dirty="0" sz="1000" spc="-70" i="1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dirty="0" sz="1000" spc="-75" i="1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dirty="0" sz="1000" spc="-245" i="1">
                <a:solidFill>
                  <a:srgbClr val="262626"/>
                </a:solidFill>
                <a:latin typeface="Times New Roman"/>
                <a:cs typeface="Times New Roman"/>
              </a:rPr>
              <a:t>V</a:t>
            </a:r>
            <a:r>
              <a:rPr dirty="0" sz="1000" spc="-145" i="1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dirty="0" sz="1000" spc="-75" i="1">
                <a:solidFill>
                  <a:srgbClr val="262626"/>
                </a:solidFill>
                <a:latin typeface="Times New Roman"/>
                <a:cs typeface="Times New Roman"/>
              </a:rPr>
              <a:t>S </a:t>
            </a:r>
            <a:r>
              <a:rPr dirty="0" sz="1000" spc="-50" i="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000" spc="-130" i="1">
                <a:solidFill>
                  <a:srgbClr val="262626"/>
                </a:solidFill>
                <a:latin typeface="Times New Roman"/>
                <a:cs typeface="Times New Roman"/>
              </a:rPr>
              <a:t>RACIONALES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1000" spc="-120" i="1">
                <a:solidFill>
                  <a:srgbClr val="262626"/>
                </a:solidFill>
                <a:latin typeface="Times New Roman"/>
                <a:cs typeface="Times New Roman"/>
              </a:rPr>
              <a:t>TEORÍA </a:t>
            </a:r>
            <a:r>
              <a:rPr dirty="0" sz="1000" spc="-150" i="1">
                <a:solidFill>
                  <a:srgbClr val="262626"/>
                </a:solidFill>
                <a:latin typeface="Times New Roman"/>
                <a:cs typeface="Times New Roman"/>
              </a:rPr>
              <a:t>DE</a:t>
            </a:r>
            <a:r>
              <a:rPr dirty="0" sz="1000" spc="-70" i="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000" spc="-145" i="1">
                <a:solidFill>
                  <a:srgbClr val="262626"/>
                </a:solidFill>
                <a:latin typeface="Times New Roman"/>
                <a:cs typeface="Times New Roman"/>
              </a:rPr>
              <a:t>JUEGOS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419475" y="5445125"/>
            <a:ext cx="1800225" cy="288925"/>
          </a:xfrm>
          <a:custGeom>
            <a:avLst/>
            <a:gdLst/>
            <a:ahLst/>
            <a:cxnLst/>
            <a:rect l="l" t="t" r="r" b="b"/>
            <a:pathLst>
              <a:path w="1800225" h="288925">
                <a:moveTo>
                  <a:pt x="0" y="144462"/>
                </a:moveTo>
                <a:lnTo>
                  <a:pt x="242864" y="0"/>
                </a:lnTo>
                <a:lnTo>
                  <a:pt x="1557358" y="0"/>
                </a:lnTo>
                <a:lnTo>
                  <a:pt x="1800218" y="144462"/>
                </a:lnTo>
                <a:lnTo>
                  <a:pt x="1557358" y="288924"/>
                </a:lnTo>
                <a:lnTo>
                  <a:pt x="242864" y="288924"/>
                </a:lnTo>
                <a:lnTo>
                  <a:pt x="0" y="144462"/>
                </a:lnTo>
                <a:close/>
              </a:path>
            </a:pathLst>
          </a:custGeom>
          <a:ln w="9524">
            <a:solidFill>
              <a:srgbClr val="3232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3640289" y="5500687"/>
            <a:ext cx="135636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5" i="1">
                <a:solidFill>
                  <a:srgbClr val="262626"/>
                </a:solidFill>
                <a:latin typeface="Times New Roman"/>
                <a:cs typeface="Times New Roman"/>
              </a:rPr>
              <a:t>INDUSTRIAL</a:t>
            </a:r>
            <a:r>
              <a:rPr dirty="0" sz="1000" spc="-50" i="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000" spc="-120" i="1">
                <a:solidFill>
                  <a:srgbClr val="262626"/>
                </a:solidFill>
                <a:latin typeface="Times New Roman"/>
                <a:cs typeface="Times New Roman"/>
              </a:rPr>
              <a:t>ORGANISATION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07950" y="4941887"/>
            <a:ext cx="1151255" cy="288925"/>
          </a:xfrm>
          <a:custGeom>
            <a:avLst/>
            <a:gdLst/>
            <a:ahLst/>
            <a:cxnLst/>
            <a:rect l="l" t="t" r="r" b="b"/>
            <a:pathLst>
              <a:path w="1151255" h="288925">
                <a:moveTo>
                  <a:pt x="0" y="144462"/>
                </a:moveTo>
                <a:lnTo>
                  <a:pt x="155270" y="0"/>
                </a:lnTo>
                <a:lnTo>
                  <a:pt x="995666" y="0"/>
                </a:lnTo>
                <a:lnTo>
                  <a:pt x="1150939" y="144462"/>
                </a:lnTo>
                <a:lnTo>
                  <a:pt x="995666" y="288924"/>
                </a:lnTo>
                <a:lnTo>
                  <a:pt x="155270" y="288924"/>
                </a:lnTo>
                <a:lnTo>
                  <a:pt x="0" y="144462"/>
                </a:lnTo>
                <a:close/>
              </a:path>
            </a:pathLst>
          </a:custGeom>
          <a:ln w="9524">
            <a:solidFill>
              <a:srgbClr val="E84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181665" y="4409325"/>
            <a:ext cx="1330325" cy="842644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568960">
              <a:lnSpc>
                <a:spcPct val="100000"/>
              </a:lnSpc>
              <a:spcBef>
                <a:spcPts val="195"/>
              </a:spcBef>
            </a:pPr>
            <a:r>
              <a:rPr dirty="0" sz="1200" spc="-55">
                <a:solidFill>
                  <a:srgbClr val="E02D27"/>
                </a:solidFill>
                <a:latin typeface="Times New Roman"/>
                <a:cs typeface="Times New Roman"/>
              </a:rPr>
              <a:t>J.Schumpeter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80" b="1">
                <a:solidFill>
                  <a:srgbClr val="E02D27"/>
                </a:solidFill>
                <a:latin typeface="Times New Roman"/>
                <a:cs typeface="Times New Roman"/>
              </a:rPr>
              <a:t>L.Von</a:t>
            </a:r>
            <a:r>
              <a:rPr dirty="0" sz="1200" spc="-35" b="1">
                <a:solidFill>
                  <a:srgbClr val="E02D27"/>
                </a:solidFill>
                <a:latin typeface="Times New Roman"/>
                <a:cs typeface="Times New Roman"/>
              </a:rPr>
              <a:t> </a:t>
            </a:r>
            <a:r>
              <a:rPr dirty="0" sz="1200" spc="-15" b="1">
                <a:solidFill>
                  <a:srgbClr val="E02D27"/>
                </a:solidFill>
                <a:latin typeface="Times New Roman"/>
                <a:cs typeface="Times New Roman"/>
              </a:rPr>
              <a:t>Mises</a:t>
            </a:r>
            <a:endParaRPr sz="1200">
              <a:latin typeface="Times New Roman"/>
              <a:cs typeface="Times New Roman"/>
            </a:endParaRPr>
          </a:p>
          <a:p>
            <a:pPr marL="127000" marR="415290" indent="-38100">
              <a:lnSpc>
                <a:spcPct val="100000"/>
              </a:lnSpc>
              <a:spcBef>
                <a:spcPts val="960"/>
              </a:spcBef>
            </a:pPr>
            <a:r>
              <a:rPr dirty="0" sz="1000" spc="-40" b="1" i="1">
                <a:solidFill>
                  <a:srgbClr val="E02D27"/>
                </a:solidFill>
                <a:latin typeface="Times New Roman"/>
                <a:cs typeface="Times New Roman"/>
              </a:rPr>
              <a:t>P</a:t>
            </a:r>
            <a:r>
              <a:rPr dirty="0" sz="1000" spc="-70" b="1" i="1">
                <a:solidFill>
                  <a:srgbClr val="E02D27"/>
                </a:solidFill>
                <a:latin typeface="Times New Roman"/>
                <a:cs typeface="Times New Roman"/>
              </a:rPr>
              <a:t>RAX</a:t>
            </a:r>
            <a:r>
              <a:rPr dirty="0" sz="1000" spc="-75" b="1" i="1">
                <a:solidFill>
                  <a:srgbClr val="E02D27"/>
                </a:solidFill>
                <a:latin typeface="Times New Roman"/>
                <a:cs typeface="Times New Roman"/>
              </a:rPr>
              <a:t>E</a:t>
            </a:r>
            <a:r>
              <a:rPr dirty="0" sz="1000" spc="-70" b="1" i="1">
                <a:solidFill>
                  <a:srgbClr val="E02D27"/>
                </a:solidFill>
                <a:latin typeface="Times New Roman"/>
                <a:cs typeface="Times New Roman"/>
              </a:rPr>
              <a:t>OLO</a:t>
            </a:r>
            <a:r>
              <a:rPr dirty="0" sz="1000" spc="-75" b="1" i="1">
                <a:solidFill>
                  <a:srgbClr val="E02D27"/>
                </a:solidFill>
                <a:latin typeface="Times New Roman"/>
                <a:cs typeface="Times New Roman"/>
              </a:rPr>
              <a:t>G</a:t>
            </a:r>
            <a:r>
              <a:rPr dirty="0" sz="1000" spc="-25" b="1" i="1">
                <a:solidFill>
                  <a:srgbClr val="E02D27"/>
                </a:solidFill>
                <a:latin typeface="Times New Roman"/>
                <a:cs typeface="Times New Roman"/>
              </a:rPr>
              <a:t>Í</a:t>
            </a:r>
            <a:r>
              <a:rPr dirty="0" sz="1000" spc="-60" b="1" i="1">
                <a:solidFill>
                  <a:srgbClr val="E02D27"/>
                </a:solidFill>
                <a:latin typeface="Times New Roman"/>
                <a:cs typeface="Times New Roman"/>
              </a:rPr>
              <a:t>A </a:t>
            </a:r>
            <a:r>
              <a:rPr dirty="0" sz="1000" spc="-35" b="1" i="1">
                <a:solidFill>
                  <a:srgbClr val="E02D27"/>
                </a:solidFill>
                <a:latin typeface="Times New Roman"/>
                <a:cs typeface="Times New Roman"/>
              </a:rPr>
              <a:t> </a:t>
            </a:r>
            <a:r>
              <a:rPr dirty="0" sz="1000" spc="-110" b="1" i="1">
                <a:solidFill>
                  <a:srgbClr val="E02D27"/>
                </a:solidFill>
                <a:latin typeface="Times New Roman"/>
                <a:cs typeface="Times New Roman"/>
              </a:rPr>
              <a:t>CATALACTICA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276600" y="5805488"/>
            <a:ext cx="1224280" cy="288925"/>
          </a:xfrm>
          <a:custGeom>
            <a:avLst/>
            <a:gdLst/>
            <a:ahLst/>
            <a:cxnLst/>
            <a:rect l="l" t="t" r="r" b="b"/>
            <a:pathLst>
              <a:path w="1224279" h="288925">
                <a:moveTo>
                  <a:pt x="0" y="144462"/>
                </a:moveTo>
                <a:lnTo>
                  <a:pt x="104718" y="0"/>
                </a:lnTo>
                <a:lnTo>
                  <a:pt x="1119249" y="0"/>
                </a:lnTo>
                <a:lnTo>
                  <a:pt x="1223959" y="144462"/>
                </a:lnTo>
                <a:lnTo>
                  <a:pt x="1119249" y="288924"/>
                </a:lnTo>
                <a:lnTo>
                  <a:pt x="104718" y="288924"/>
                </a:lnTo>
                <a:lnTo>
                  <a:pt x="0" y="144462"/>
                </a:lnTo>
                <a:close/>
              </a:path>
            </a:pathLst>
          </a:custGeom>
          <a:ln w="9524">
            <a:solidFill>
              <a:srgbClr val="3232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3416046" y="5861050"/>
            <a:ext cx="9201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90" i="1">
                <a:solidFill>
                  <a:srgbClr val="262626"/>
                </a:solidFill>
                <a:latin typeface="Times New Roman"/>
                <a:cs typeface="Times New Roman"/>
              </a:rPr>
              <a:t>T.del</a:t>
            </a:r>
            <a:r>
              <a:rPr dirty="0" sz="1000" spc="-60" i="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000" spc="-130" i="1">
                <a:solidFill>
                  <a:srgbClr val="262626"/>
                </a:solidFill>
                <a:latin typeface="Times New Roman"/>
                <a:cs typeface="Times New Roman"/>
              </a:rPr>
              <a:t>CRECIMIENTO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558540" y="6125845"/>
            <a:ext cx="4210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5" b="1">
                <a:solidFill>
                  <a:srgbClr val="262626"/>
                </a:solidFill>
                <a:latin typeface="Times New Roman"/>
                <a:cs typeface="Times New Roman"/>
              </a:rPr>
              <a:t>X</a:t>
            </a:r>
            <a:r>
              <a:rPr dirty="0" sz="1200" spc="-20" b="1">
                <a:solidFill>
                  <a:srgbClr val="262626"/>
                </a:solidFill>
                <a:latin typeface="Times New Roman"/>
                <a:cs typeface="Times New Roman"/>
              </a:rPr>
              <a:t>.</a:t>
            </a:r>
            <a:r>
              <a:rPr dirty="0" sz="1200" spc="-55" b="1">
                <a:solidFill>
                  <a:srgbClr val="262626"/>
                </a:solidFill>
                <a:latin typeface="Times New Roman"/>
                <a:cs typeface="Times New Roman"/>
              </a:rPr>
              <a:t>Sala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593465" y="4109720"/>
            <a:ext cx="497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45">
                <a:solidFill>
                  <a:srgbClr val="262626"/>
                </a:solidFill>
                <a:latin typeface="Times New Roman"/>
                <a:cs typeface="Times New Roman"/>
              </a:rPr>
              <a:t>F</a:t>
            </a:r>
            <a:r>
              <a:rPr dirty="0" sz="1200" spc="-40">
                <a:solidFill>
                  <a:srgbClr val="262626"/>
                </a:solidFill>
                <a:latin typeface="Times New Roman"/>
                <a:cs typeface="Times New Roman"/>
              </a:rPr>
              <a:t>.K</a:t>
            </a:r>
            <a:r>
              <a:rPr dirty="0" sz="1200" spc="-55">
                <a:solidFill>
                  <a:srgbClr val="262626"/>
                </a:solidFill>
                <a:latin typeface="Times New Roman"/>
                <a:cs typeface="Times New Roman"/>
              </a:rPr>
              <a:t>night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235825" y="5084762"/>
            <a:ext cx="1800225" cy="288925"/>
          </a:xfrm>
          <a:custGeom>
            <a:avLst/>
            <a:gdLst/>
            <a:ahLst/>
            <a:cxnLst/>
            <a:rect l="l" t="t" r="r" b="b"/>
            <a:pathLst>
              <a:path w="1800225" h="288925">
                <a:moveTo>
                  <a:pt x="0" y="144462"/>
                </a:moveTo>
                <a:lnTo>
                  <a:pt x="242864" y="0"/>
                </a:lnTo>
                <a:lnTo>
                  <a:pt x="1557359" y="0"/>
                </a:lnTo>
                <a:lnTo>
                  <a:pt x="1800218" y="144462"/>
                </a:lnTo>
                <a:lnTo>
                  <a:pt x="1557359" y="288924"/>
                </a:lnTo>
                <a:lnTo>
                  <a:pt x="242864" y="288924"/>
                </a:lnTo>
                <a:lnTo>
                  <a:pt x="0" y="144462"/>
                </a:lnTo>
                <a:close/>
              </a:path>
            </a:pathLst>
          </a:custGeom>
          <a:ln w="9524">
            <a:solidFill>
              <a:srgbClr val="615C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7672540" y="5140325"/>
            <a:ext cx="9226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14" i="1">
                <a:solidFill>
                  <a:srgbClr val="262626"/>
                </a:solidFill>
                <a:latin typeface="Times New Roman"/>
                <a:cs typeface="Times New Roman"/>
              </a:rPr>
              <a:t>NEO-RICARDIANOS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867400" y="4005262"/>
            <a:ext cx="1800225" cy="431800"/>
          </a:xfrm>
          <a:custGeom>
            <a:avLst/>
            <a:gdLst/>
            <a:ahLst/>
            <a:cxnLst/>
            <a:rect l="l" t="t" r="r" b="b"/>
            <a:pathLst>
              <a:path w="1800225" h="431800">
                <a:moveTo>
                  <a:pt x="0" y="215899"/>
                </a:moveTo>
                <a:lnTo>
                  <a:pt x="242861" y="0"/>
                </a:lnTo>
                <a:lnTo>
                  <a:pt x="1557358" y="0"/>
                </a:lnTo>
                <a:lnTo>
                  <a:pt x="1800218" y="215899"/>
                </a:lnTo>
                <a:lnTo>
                  <a:pt x="1557358" y="431799"/>
                </a:lnTo>
                <a:lnTo>
                  <a:pt x="242861" y="431799"/>
                </a:lnTo>
                <a:lnTo>
                  <a:pt x="0" y="215899"/>
                </a:lnTo>
                <a:close/>
              </a:path>
            </a:pathLst>
          </a:custGeom>
          <a:ln w="9524">
            <a:solidFill>
              <a:srgbClr val="3232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6062814" y="4056062"/>
            <a:ext cx="14046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2100" marR="5080" indent="-279400">
              <a:lnSpc>
                <a:spcPct val="100000"/>
              </a:lnSpc>
              <a:spcBef>
                <a:spcPts val="100"/>
              </a:spcBef>
            </a:pPr>
            <a:r>
              <a:rPr dirty="0" sz="1000" spc="-65">
                <a:solidFill>
                  <a:srgbClr val="262626"/>
                </a:solidFill>
                <a:latin typeface="Times New Roman"/>
                <a:cs typeface="Times New Roman"/>
              </a:rPr>
              <a:t>ECONOMÍA</a:t>
            </a:r>
            <a:r>
              <a:rPr dirty="0" sz="1000" spc="-10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000" spc="-105">
                <a:solidFill>
                  <a:srgbClr val="262626"/>
                </a:solidFill>
                <a:latin typeface="Times New Roman"/>
                <a:cs typeface="Times New Roman"/>
              </a:rPr>
              <a:t>MATEMÁTICA  </a:t>
            </a:r>
            <a:r>
              <a:rPr dirty="0" sz="1000" spc="-70">
                <a:solidFill>
                  <a:srgbClr val="262626"/>
                </a:solidFill>
                <a:latin typeface="Times New Roman"/>
                <a:cs typeface="Times New Roman"/>
              </a:rPr>
              <a:t>ECONOMETRÍA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746365" y="4339907"/>
            <a:ext cx="5518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0" b="1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dirty="0" sz="1200" spc="10" b="1">
                <a:solidFill>
                  <a:srgbClr val="262626"/>
                </a:solidFill>
                <a:latin typeface="Times New Roman"/>
                <a:cs typeface="Times New Roman"/>
              </a:rPr>
              <a:t>.</a:t>
            </a:r>
            <a:r>
              <a:rPr dirty="0" sz="1200" spc="-190" b="1">
                <a:solidFill>
                  <a:srgbClr val="262626"/>
                </a:solidFill>
                <a:latin typeface="Times New Roman"/>
                <a:cs typeface="Times New Roman"/>
              </a:rPr>
              <a:t>L</a:t>
            </a:r>
            <a:r>
              <a:rPr dirty="0" sz="1200" spc="-15" b="1">
                <a:solidFill>
                  <a:srgbClr val="262626"/>
                </a:solidFill>
                <a:latin typeface="Times New Roman"/>
                <a:cs typeface="Times New Roman"/>
              </a:rPr>
              <a:t>an</a:t>
            </a:r>
            <a:r>
              <a:rPr dirty="0" sz="1200" spc="-15" b="1">
                <a:solidFill>
                  <a:srgbClr val="262626"/>
                </a:solidFill>
                <a:latin typeface="Times New Roman"/>
                <a:cs typeface="Times New Roman"/>
              </a:rPr>
              <a:t>g</a:t>
            </a:r>
            <a:r>
              <a:rPr dirty="0" sz="1200" spc="30" b="1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324215" y="4522787"/>
            <a:ext cx="690880" cy="45720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z="1200" spc="-100">
                <a:solidFill>
                  <a:srgbClr val="262626"/>
                </a:solidFill>
                <a:latin typeface="Times New Roman"/>
                <a:cs typeface="Times New Roman"/>
              </a:rPr>
              <a:t>P.Sweezy</a:t>
            </a:r>
            <a:endParaRPr sz="12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259"/>
              </a:spcBef>
            </a:pPr>
            <a:r>
              <a:rPr dirty="0" sz="1200" spc="-55">
                <a:solidFill>
                  <a:srgbClr val="262626"/>
                </a:solidFill>
                <a:latin typeface="Times New Roman"/>
                <a:cs typeface="Times New Roman"/>
              </a:rPr>
              <a:t>M.D</a:t>
            </a:r>
            <a:r>
              <a:rPr dirty="0" sz="1200" spc="-60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dirty="0" sz="1200" spc="-75">
                <a:solidFill>
                  <a:srgbClr val="262626"/>
                </a:solidFill>
                <a:latin typeface="Times New Roman"/>
                <a:cs typeface="Times New Roman"/>
              </a:rPr>
              <a:t>b</a:t>
            </a:r>
            <a:r>
              <a:rPr dirty="0" sz="1200" spc="-65">
                <a:solidFill>
                  <a:srgbClr val="262626"/>
                </a:solidFill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035290" y="3692207"/>
            <a:ext cx="3384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solidFill>
                  <a:srgbClr val="262626"/>
                </a:solidFill>
                <a:latin typeface="Times New Roman"/>
                <a:cs typeface="Times New Roman"/>
              </a:rPr>
              <a:t>L</a:t>
            </a:r>
            <a:r>
              <a:rPr dirty="0" sz="1200" spc="-85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dirty="0" sz="1200" spc="-55">
                <a:solidFill>
                  <a:srgbClr val="262626"/>
                </a:solidFill>
                <a:latin typeface="Times New Roman"/>
                <a:cs typeface="Times New Roman"/>
              </a:rPr>
              <a:t>nin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962265" y="5492432"/>
            <a:ext cx="42608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75">
                <a:solidFill>
                  <a:srgbClr val="262626"/>
                </a:solidFill>
                <a:latin typeface="Times New Roman"/>
                <a:cs typeface="Times New Roman"/>
              </a:rPr>
              <a:t>P</a:t>
            </a:r>
            <a:r>
              <a:rPr dirty="0" sz="1200" spc="-60">
                <a:solidFill>
                  <a:srgbClr val="262626"/>
                </a:solidFill>
                <a:latin typeface="Times New Roman"/>
                <a:cs typeface="Times New Roman"/>
              </a:rPr>
              <a:t>.S</a:t>
            </a:r>
            <a:r>
              <a:rPr dirty="0" sz="1200" spc="1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dirty="0" sz="1200" spc="-95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dirty="0" sz="1200" spc="-90">
                <a:solidFill>
                  <a:srgbClr val="262626"/>
                </a:solidFill>
                <a:latin typeface="Times New Roman"/>
                <a:cs typeface="Times New Roman"/>
              </a:rPr>
              <a:t>f</a:t>
            </a:r>
            <a:r>
              <a:rPr dirty="0" sz="1200" spc="-100">
                <a:solidFill>
                  <a:srgbClr val="262626"/>
                </a:solidFill>
                <a:latin typeface="Times New Roman"/>
                <a:cs typeface="Times New Roman"/>
              </a:rPr>
              <a:t>f</a:t>
            </a:r>
            <a:r>
              <a:rPr dirty="0" sz="1200" spc="-95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137852" y="4987607"/>
            <a:ext cx="48958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dirty="0" sz="1200" spc="-10">
                <a:solidFill>
                  <a:srgbClr val="262626"/>
                </a:solidFill>
                <a:latin typeface="Times New Roman"/>
                <a:cs typeface="Times New Roman"/>
              </a:rPr>
              <a:t>.C</a:t>
            </a:r>
            <a:r>
              <a:rPr dirty="0" sz="1200" spc="-75">
                <a:solidFill>
                  <a:srgbClr val="262626"/>
                </a:solidFill>
                <a:latin typeface="Times New Roman"/>
                <a:cs typeface="Times New Roman"/>
              </a:rPr>
              <a:t>oa</a:t>
            </a:r>
            <a:r>
              <a:rPr dirty="0" sz="1200" spc="-70">
                <a:solidFill>
                  <a:srgbClr val="262626"/>
                </a:solidFill>
                <a:latin typeface="Times New Roman"/>
                <a:cs typeface="Times New Roman"/>
              </a:rPr>
              <a:t>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909252" y="1636395"/>
            <a:ext cx="504825" cy="38608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80">
                <a:solidFill>
                  <a:srgbClr val="262626"/>
                </a:solidFill>
                <a:latin typeface="Times New Roman"/>
                <a:cs typeface="Times New Roman"/>
              </a:rPr>
              <a:t>J </a:t>
            </a:r>
            <a:r>
              <a:rPr dirty="0" sz="1200" spc="-75">
                <a:solidFill>
                  <a:srgbClr val="262626"/>
                </a:solidFill>
                <a:latin typeface="Times New Roman"/>
                <a:cs typeface="Times New Roman"/>
              </a:rPr>
              <a:t>Locke  </a:t>
            </a:r>
            <a:r>
              <a:rPr dirty="0" sz="1200" spc="-70">
                <a:solidFill>
                  <a:srgbClr val="262626"/>
                </a:solidFill>
                <a:latin typeface="Times New Roman"/>
                <a:cs typeface="Times New Roman"/>
              </a:rPr>
              <a:t>D</a:t>
            </a:r>
            <a:r>
              <a:rPr dirty="0" sz="1200" spc="-114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200" spc="-60">
                <a:solidFill>
                  <a:srgbClr val="262626"/>
                </a:solidFill>
                <a:latin typeface="Times New Roman"/>
                <a:cs typeface="Times New Roman"/>
              </a:rPr>
              <a:t>Hume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3427" y="5694045"/>
            <a:ext cx="1655445" cy="1058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lvl="1" marL="320675" indent="-278130">
              <a:lnSpc>
                <a:spcPct val="100000"/>
              </a:lnSpc>
              <a:spcBef>
                <a:spcPts val="100"/>
              </a:spcBef>
              <a:buSzPct val="91666"/>
              <a:buAutoNum type="alphaUcPeriod" startAt="18"/>
              <a:tabLst>
                <a:tab pos="321310" algn="l"/>
              </a:tabLst>
            </a:pPr>
            <a:r>
              <a:rPr dirty="0" sz="1200" spc="-5" b="1">
                <a:solidFill>
                  <a:srgbClr val="E02D27"/>
                </a:solidFill>
                <a:latin typeface="Times New Roman"/>
                <a:cs typeface="Times New Roman"/>
              </a:rPr>
              <a:t>othbard</a:t>
            </a:r>
            <a:endParaRPr sz="1200">
              <a:latin typeface="Times New Roman"/>
              <a:cs typeface="Times New Roman"/>
            </a:endParaRPr>
          </a:p>
          <a:p>
            <a:pPr lvl="2" marL="614045" indent="-95885">
              <a:lnSpc>
                <a:spcPct val="100000"/>
              </a:lnSpc>
              <a:spcBef>
                <a:spcPts val="894"/>
              </a:spcBef>
              <a:buSzPct val="91666"/>
              <a:buAutoNum type="romanUcPeriod"/>
              <a:tabLst>
                <a:tab pos="614680" algn="l"/>
              </a:tabLst>
            </a:pPr>
            <a:r>
              <a:rPr dirty="0" sz="1200" spc="-25" b="1">
                <a:solidFill>
                  <a:srgbClr val="E02D27"/>
                </a:solidFill>
                <a:latin typeface="Times New Roman"/>
                <a:cs typeface="Times New Roman"/>
              </a:rPr>
              <a:t>Kirzner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  <a:spcBef>
                <a:spcPts val="200"/>
              </a:spcBef>
            </a:pPr>
            <a:r>
              <a:rPr dirty="0" sz="1200" spc="-80">
                <a:solidFill>
                  <a:srgbClr val="E02D27"/>
                </a:solidFill>
                <a:latin typeface="Times New Roman"/>
                <a:cs typeface="Times New Roman"/>
              </a:rPr>
              <a:t>J</a:t>
            </a:r>
            <a:r>
              <a:rPr dirty="0" sz="1200" spc="-35">
                <a:solidFill>
                  <a:srgbClr val="E02D27"/>
                </a:solidFill>
                <a:latin typeface="Times New Roman"/>
                <a:cs typeface="Times New Roman"/>
              </a:rPr>
              <a:t> Huerta</a:t>
            </a:r>
            <a:endParaRPr sz="1200">
              <a:latin typeface="Times New Roman"/>
              <a:cs typeface="Times New Roman"/>
            </a:endParaRPr>
          </a:p>
          <a:p>
            <a:pPr marL="280035" marR="5080" indent="219075">
              <a:lnSpc>
                <a:spcPts val="1400"/>
              </a:lnSpc>
              <a:spcBef>
                <a:spcPts val="20"/>
              </a:spcBef>
            </a:pPr>
            <a:r>
              <a:rPr dirty="0" sz="1200" spc="-80" b="1">
                <a:solidFill>
                  <a:srgbClr val="E02D27"/>
                </a:solidFill>
                <a:latin typeface="Times New Roman"/>
                <a:cs typeface="Times New Roman"/>
              </a:rPr>
              <a:t>PARADIGMA  </a:t>
            </a:r>
            <a:r>
              <a:rPr dirty="0" sz="1200" spc="-85" b="1">
                <a:solidFill>
                  <a:srgbClr val="E02D27"/>
                </a:solidFill>
                <a:latin typeface="Times New Roman"/>
                <a:cs typeface="Times New Roman"/>
              </a:rPr>
              <a:t>ECONOMÍA</a:t>
            </a:r>
            <a:r>
              <a:rPr dirty="0" sz="1200" spc="-100" b="1">
                <a:solidFill>
                  <a:srgbClr val="E02D27"/>
                </a:solidFill>
                <a:latin typeface="Times New Roman"/>
                <a:cs typeface="Times New Roman"/>
              </a:rPr>
              <a:t> </a:t>
            </a:r>
            <a:r>
              <a:rPr dirty="0" sz="1200" spc="-105" b="1">
                <a:solidFill>
                  <a:srgbClr val="E02D27"/>
                </a:solidFill>
                <a:latin typeface="Times New Roman"/>
                <a:cs typeface="Times New Roman"/>
              </a:rPr>
              <a:t>LÓGICA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508625" y="5157787"/>
            <a:ext cx="1008380" cy="288925"/>
          </a:xfrm>
          <a:custGeom>
            <a:avLst/>
            <a:gdLst/>
            <a:ahLst/>
            <a:cxnLst/>
            <a:rect l="l" t="t" r="r" b="b"/>
            <a:pathLst>
              <a:path w="1008379" h="288925">
                <a:moveTo>
                  <a:pt x="0" y="144462"/>
                </a:moveTo>
                <a:lnTo>
                  <a:pt x="135993" y="0"/>
                </a:lnTo>
                <a:lnTo>
                  <a:pt x="872068" y="0"/>
                </a:lnTo>
                <a:lnTo>
                  <a:pt x="1008059" y="144462"/>
                </a:lnTo>
                <a:lnTo>
                  <a:pt x="872068" y="288924"/>
                </a:lnTo>
                <a:lnTo>
                  <a:pt x="135993" y="288924"/>
                </a:lnTo>
                <a:lnTo>
                  <a:pt x="0" y="144462"/>
                </a:lnTo>
                <a:close/>
              </a:path>
            </a:pathLst>
          </a:custGeom>
          <a:ln w="9524">
            <a:solidFill>
              <a:srgbClr val="E84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5678601" y="5213350"/>
            <a:ext cx="6419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75" i="1">
                <a:solidFill>
                  <a:srgbClr val="E02D27"/>
                </a:solidFill>
                <a:latin typeface="Times New Roman"/>
                <a:cs typeface="Times New Roman"/>
              </a:rPr>
              <a:t>E.</a:t>
            </a:r>
            <a:r>
              <a:rPr dirty="0" sz="1000" spc="-175" i="1">
                <a:solidFill>
                  <a:srgbClr val="E02D27"/>
                </a:solidFill>
                <a:latin typeface="Times New Roman"/>
                <a:cs typeface="Times New Roman"/>
              </a:rPr>
              <a:t> </a:t>
            </a:r>
            <a:r>
              <a:rPr dirty="0" sz="1000" spc="-125" i="1">
                <a:solidFill>
                  <a:srgbClr val="E02D27"/>
                </a:solidFill>
                <a:latin typeface="Times New Roman"/>
                <a:cs typeface="Times New Roman"/>
              </a:rPr>
              <a:t>BIENESTAR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title"/>
          </p:nvPr>
        </p:nvSpPr>
        <p:spPr>
          <a:xfrm>
            <a:off x="403283" y="142405"/>
            <a:ext cx="739584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Evolución del </a:t>
            </a:r>
            <a:r>
              <a:rPr dirty="0" spc="-5"/>
              <a:t>pensamiento</a:t>
            </a:r>
            <a:r>
              <a:rPr dirty="0" spc="-50"/>
              <a:t> </a:t>
            </a:r>
            <a:r>
              <a:rPr dirty="0"/>
              <a:t>económico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251519" y="980732"/>
            <a:ext cx="1059180" cy="466725"/>
          </a:xfrm>
          <a:prstGeom prst="rect">
            <a:avLst/>
          </a:prstGeom>
          <a:ln w="9524">
            <a:solidFill>
              <a:srgbClr val="E84433"/>
            </a:solidFill>
          </a:ln>
        </p:spPr>
        <p:txBody>
          <a:bodyPr wrap="square" lIns="0" tIns="55879" rIns="0" bIns="0" rtlCol="0" vert="horz">
            <a:spAutoFit/>
          </a:bodyPr>
          <a:lstStyle/>
          <a:p>
            <a:pPr marL="165735" marR="153035" indent="8890">
              <a:lnSpc>
                <a:spcPts val="1400"/>
              </a:lnSpc>
              <a:spcBef>
                <a:spcPts val="439"/>
              </a:spcBef>
            </a:pPr>
            <a:r>
              <a:rPr dirty="0" sz="1200" spc="-5" b="1" i="1">
                <a:solidFill>
                  <a:srgbClr val="E02D27"/>
                </a:solidFill>
                <a:latin typeface="Tahoma"/>
                <a:cs typeface="Tahoma"/>
              </a:rPr>
              <a:t>Tesis </a:t>
            </a:r>
            <a:r>
              <a:rPr dirty="0" sz="1200" b="1" i="1">
                <a:solidFill>
                  <a:srgbClr val="E02D27"/>
                </a:solidFill>
                <a:latin typeface="Tahoma"/>
                <a:cs typeface="Tahoma"/>
              </a:rPr>
              <a:t>JTG  Nov</a:t>
            </a:r>
            <a:r>
              <a:rPr dirty="0" sz="1200" spc="-100" b="1" i="1">
                <a:solidFill>
                  <a:srgbClr val="E02D27"/>
                </a:solidFill>
                <a:latin typeface="Tahoma"/>
                <a:cs typeface="Tahoma"/>
              </a:rPr>
              <a:t> </a:t>
            </a:r>
            <a:r>
              <a:rPr dirty="0" sz="1200" b="1" i="1">
                <a:solidFill>
                  <a:srgbClr val="E02D27"/>
                </a:solidFill>
                <a:latin typeface="Tahoma"/>
                <a:cs typeface="Tahoma"/>
              </a:rPr>
              <a:t>1987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2019-06-07T16:36:39Z</dcterms:created>
  <dcterms:modified xsi:type="dcterms:W3CDTF">2019-06-07T16:36:39Z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2019-06-04T00:00:00Z</vt:filetime>
  </property>
  <property fmtid="{D5CDD505-2E9C-101B-9397-08002B2CF9AE}" pid="3" name="Creator">
    <vt:lpwstr>PowerPoint</vt:lpwstr>
  </property>
  <property fmtid="{D5CDD505-2E9C-101B-9397-08002B2CF9AE}" pid="4" name="LastSaved">
    <vt:filetime>2019-06-07T00:00:00Z</vt:filetime>
  </property>
</Properties>
</file>